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7" r:id="rId3"/>
    <p:sldId id="330" r:id="rId4"/>
    <p:sldId id="297" r:id="rId5"/>
    <p:sldId id="298" r:id="rId6"/>
    <p:sldId id="313" r:id="rId7"/>
    <p:sldId id="314" r:id="rId8"/>
    <p:sldId id="315" r:id="rId9"/>
    <p:sldId id="316" r:id="rId10"/>
    <p:sldId id="317" r:id="rId11"/>
    <p:sldId id="309" r:id="rId12"/>
    <p:sldId id="310" r:id="rId13"/>
    <p:sldId id="259" r:id="rId14"/>
    <p:sldId id="258" r:id="rId15"/>
    <p:sldId id="260" r:id="rId16"/>
    <p:sldId id="284" r:id="rId17"/>
    <p:sldId id="283" r:id="rId18"/>
    <p:sldId id="285" r:id="rId19"/>
    <p:sldId id="286" r:id="rId20"/>
    <p:sldId id="287" r:id="rId21"/>
    <p:sldId id="288" r:id="rId22"/>
    <p:sldId id="289" r:id="rId23"/>
    <p:sldId id="294" r:id="rId24"/>
    <p:sldId id="311" r:id="rId25"/>
    <p:sldId id="292" r:id="rId26"/>
    <p:sldId id="293" r:id="rId27"/>
    <p:sldId id="318" r:id="rId28"/>
    <p:sldId id="31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5" autoAdjust="0"/>
    <p:restoredTop sz="94660"/>
  </p:normalViewPr>
  <p:slideViewPr>
    <p:cSldViewPr>
      <p:cViewPr varScale="1">
        <p:scale>
          <a:sx n="75" d="100"/>
          <a:sy n="75" d="100"/>
        </p:scale>
        <p:origin x="969"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9/8/2022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56CA3834-6F0B-460D-A857-785C65A473FC}" type="slidenum">
              <a:rPr lang="en-US" altLang="zh-CN" sz="1200"/>
              <a:pPr eaLnBrk="1" hangingPunct="1"/>
              <a:t>17</a:t>
            </a:fld>
            <a:endParaRPr lang="en-US" altLang="zh-CN" sz="1200"/>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21261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01353B3C-F5E9-4CE9-839D-586B16E9ED52}" type="slidenum">
              <a:rPr lang="en-US" altLang="zh-CN" sz="1200"/>
              <a:pPr eaLnBrk="1" hangingPunct="1"/>
              <a:t>18</a:t>
            </a:fld>
            <a:endParaRPr lang="en-US" altLang="zh-CN" sz="1200"/>
          </a:p>
        </p:txBody>
      </p:sp>
      <p:sp>
        <p:nvSpPr>
          <p:cNvPr id="119811" name="Rectangle 2050"/>
          <p:cNvSpPr>
            <a:spLocks noGrp="1" noRot="1" noChangeAspect="1" noChangeArrowheads="1" noTextEdit="1"/>
          </p:cNvSpPr>
          <p:nvPr>
            <p:ph type="sldImg"/>
          </p:nvPr>
        </p:nvSpPr>
        <p:spPr>
          <a:ln/>
        </p:spPr>
      </p:sp>
      <p:sp>
        <p:nvSpPr>
          <p:cNvPr id="1198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09986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B7C39690-1455-44A8-BE54-DB95EFFB37A5}" type="slidenum">
              <a:rPr lang="en-US" altLang="zh-CN" sz="1200"/>
              <a:pPr eaLnBrk="1" hangingPunct="1"/>
              <a:t>19</a:t>
            </a:fld>
            <a:endParaRPr lang="en-US" altLang="zh-CN"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27952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DBD3997B-8831-4EF6-BB16-2B43D18557CF}" type="slidenum">
              <a:rPr lang="en-US" altLang="zh-CN" sz="1200"/>
              <a:pPr eaLnBrk="1" hangingPunct="1"/>
              <a:t>20</a:t>
            </a:fld>
            <a:endParaRPr lang="en-US" altLang="zh-CN"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52857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FAED51E7-3410-414E-A1C3-09834AFB1FC3}" type="slidenum">
              <a:rPr lang="en-US" altLang="zh-CN" sz="1200"/>
              <a:pPr eaLnBrk="1" hangingPunct="1"/>
              <a:t>21</a:t>
            </a:fld>
            <a:endParaRPr lang="en-US" altLang="zh-CN"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67376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1E32857D-C952-41CE-BD13-6284027C362C}" type="slidenum">
              <a:rPr lang="en-US" altLang="zh-CN" sz="1200"/>
              <a:pPr eaLnBrk="1" hangingPunct="1"/>
              <a:t>25</a:t>
            </a:fld>
            <a:endParaRPr lang="en-US" altLang="zh-CN"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14093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9/8/2022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9/8/2022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9/8/2022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9/8/2022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upload.wikimedia.org/wikipedia/commons/e/ee/2d-bravais.sv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2)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1955, Rand Corporation released a sequence of 1 million random digits. </a:t>
            </a:r>
          </a:p>
          <a:p>
            <a:r>
              <a:rPr lang="en-US" dirty="0"/>
              <a:t>It is the longest sequence of random numbers ever published!</a:t>
            </a:r>
          </a:p>
          <a:p>
            <a:pPr lvl="1"/>
            <a:r>
              <a:rPr lang="en-US" dirty="0"/>
              <a:t>Also probably the most boring book ever. </a:t>
            </a:r>
          </a:p>
        </p:txBody>
      </p:sp>
    </p:spTree>
    <p:extLst>
      <p:ext uri="{BB962C8B-B14F-4D97-AF65-F5344CB8AC3E}">
        <p14:creationId xmlns:p14="http://schemas.microsoft.com/office/powerpoint/2010/main" val="289360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068960"/>
            <a:ext cx="8229600" cy="1143000"/>
          </a:xfrm>
        </p:spPr>
        <p:txBody>
          <a:bodyPr>
            <a:normAutofit fontScale="90000"/>
          </a:bodyPr>
          <a:lstStyle/>
          <a:p>
            <a:r>
              <a:rPr lang="en-US" dirty="0"/>
              <a:t>Introduction to Crystal structure</a:t>
            </a:r>
            <a:br>
              <a:rPr lang="en-US" dirty="0"/>
            </a:br>
            <a:r>
              <a:rPr lang="en-US" sz="2200" dirty="0"/>
              <a:t>Reference books: Any solid state physics text books, </a:t>
            </a:r>
            <a:r>
              <a:rPr lang="en-US" sz="2200" dirty="0" err="1"/>
              <a:t>Kittel’s</a:t>
            </a:r>
            <a:r>
              <a:rPr lang="en-US" sz="2200" dirty="0"/>
              <a:t> or Kun Huang’s for example.</a:t>
            </a:r>
          </a:p>
        </p:txBody>
      </p:sp>
    </p:spTree>
    <p:extLst>
      <p:ext uri="{BB962C8B-B14F-4D97-AF65-F5344CB8AC3E}">
        <p14:creationId xmlns:p14="http://schemas.microsoft.com/office/powerpoint/2010/main" val="7757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Crystal structure</a:t>
            </a:r>
          </a:p>
        </p:txBody>
      </p:sp>
      <p:sp>
        <p:nvSpPr>
          <p:cNvPr id="3" name="内容占位符 2"/>
          <p:cNvSpPr>
            <a:spLocks noGrp="1"/>
          </p:cNvSpPr>
          <p:nvPr>
            <p:ph idx="1"/>
          </p:nvPr>
        </p:nvSpPr>
        <p:spPr/>
        <p:txBody>
          <a:bodyPr>
            <a:normAutofit fontScale="77500" lnSpcReduction="20000"/>
          </a:bodyPr>
          <a:lstStyle/>
          <a:p>
            <a:r>
              <a:rPr lang="en-US" dirty="0"/>
              <a:t>Periodically placed building blocks (atoms, molecules, ions…) </a:t>
            </a:r>
          </a:p>
          <a:p>
            <a:pPr lvl="1"/>
            <a:r>
              <a:rPr lang="en-US" dirty="0"/>
              <a:t>Translational symmetry of the basis</a:t>
            </a:r>
          </a:p>
          <a:p>
            <a:pPr lvl="1"/>
            <a:r>
              <a:rPr lang="en-US" dirty="0"/>
              <a:t>Proved by X-ray </a:t>
            </a:r>
          </a:p>
          <a:p>
            <a:pPr marL="457200" lvl="1" indent="0">
              <a:buNone/>
            </a:pPr>
            <a:r>
              <a:rPr lang="en-US" dirty="0"/>
              <a:t> diffractions</a:t>
            </a:r>
          </a:p>
          <a:p>
            <a:r>
              <a:rPr lang="en-US" dirty="0"/>
              <a:t>Crystal: basis + lattice</a:t>
            </a:r>
          </a:p>
          <a:p>
            <a:pPr lvl="1"/>
            <a:r>
              <a:rPr lang="en-US" dirty="0"/>
              <a:t>Or basis in the </a:t>
            </a:r>
          </a:p>
          <a:p>
            <a:pPr marL="457200" lvl="1" indent="0">
              <a:buNone/>
            </a:pPr>
            <a:r>
              <a:rPr lang="en-US" dirty="0"/>
              <a:t>  primitive cell + </a:t>
            </a:r>
            <a:r>
              <a:rPr lang="en-US" dirty="0" err="1"/>
              <a:t>Bravais</a:t>
            </a:r>
            <a:r>
              <a:rPr lang="en-US" dirty="0"/>
              <a:t> lattice</a:t>
            </a:r>
          </a:p>
          <a:p>
            <a:r>
              <a:rPr lang="en-US" dirty="0"/>
              <a:t>Why many high quality </a:t>
            </a:r>
          </a:p>
          <a:p>
            <a:pPr marL="0" indent="0">
              <a:buNone/>
            </a:pPr>
            <a:r>
              <a:rPr lang="en-US" dirty="0"/>
              <a:t>solid samples have long</a:t>
            </a:r>
          </a:p>
          <a:p>
            <a:pPr marL="0" indent="0">
              <a:buNone/>
            </a:pPr>
            <a:r>
              <a:rPr lang="en-US" dirty="0"/>
              <a:t>range ordering at low</a:t>
            </a:r>
          </a:p>
          <a:p>
            <a:pPr marL="0" indent="0">
              <a:buNone/>
            </a:pPr>
            <a:r>
              <a:rPr lang="en-US" dirty="0"/>
              <a:t>temperature?</a:t>
            </a:r>
          </a:p>
          <a:p>
            <a:endParaRPr lang="en-US" dirty="0"/>
          </a:p>
        </p:txBody>
      </p:sp>
      <p:pic>
        <p:nvPicPr>
          <p:cNvPr id="6" name="Picture 5" descr="Pict000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975"/>
          <a:stretch/>
        </p:blipFill>
        <p:spPr bwMode="auto">
          <a:xfrm>
            <a:off x="5131046" y="3212976"/>
            <a:ext cx="4019505" cy="3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60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Bravais</a:t>
            </a:r>
            <a:r>
              <a:rPr lang="en-US" dirty="0"/>
              <a:t> Lattices</a:t>
            </a:r>
          </a:p>
        </p:txBody>
      </p:sp>
      <p:sp>
        <p:nvSpPr>
          <p:cNvPr id="3" name="内容占位符 2"/>
          <p:cNvSpPr>
            <a:spLocks noGrp="1"/>
          </p:cNvSpPr>
          <p:nvPr>
            <p:ph idx="1"/>
          </p:nvPr>
        </p:nvSpPr>
        <p:spPr>
          <a:xfrm>
            <a:off x="251520" y="1340768"/>
            <a:ext cx="8229600" cy="4525963"/>
          </a:xfrm>
        </p:spPr>
        <p:txBody>
          <a:bodyPr>
            <a:normAutofit fontScale="85000" lnSpcReduction="10000"/>
          </a:bodyPr>
          <a:lstStyle/>
          <a:p>
            <a:r>
              <a:rPr lang="en-US" dirty="0"/>
              <a:t>A regular periodic arrangement of points in space.</a:t>
            </a:r>
          </a:p>
          <a:p>
            <a:pPr lvl="1"/>
            <a:r>
              <a:rPr lang="en-US" dirty="0" err="1"/>
              <a:t>tn</a:t>
            </a:r>
            <a:r>
              <a:rPr lang="en-US" dirty="0"/>
              <a:t>=n1</a:t>
            </a:r>
            <a:r>
              <a:rPr lang="en-US" b="1" dirty="0"/>
              <a:t>t1</a:t>
            </a:r>
            <a:r>
              <a:rPr lang="en-US" dirty="0"/>
              <a:t>+n2</a:t>
            </a:r>
            <a:r>
              <a:rPr lang="en-US" b="1" dirty="0"/>
              <a:t>t2</a:t>
            </a:r>
            <a:r>
              <a:rPr lang="en-US" dirty="0"/>
              <a:t>+n3</a:t>
            </a:r>
            <a:r>
              <a:rPr lang="en-US" b="1" dirty="0"/>
              <a:t>t3</a:t>
            </a:r>
          </a:p>
          <a:p>
            <a:pPr lvl="1"/>
            <a:r>
              <a:rPr lang="en-US" b="1" dirty="0"/>
              <a:t>t1, t2,t3</a:t>
            </a:r>
            <a:r>
              <a:rPr lang="en-US" dirty="0"/>
              <a:t>: primitive vectors</a:t>
            </a:r>
          </a:p>
          <a:p>
            <a:pPr lvl="1"/>
            <a:r>
              <a:rPr lang="en-US" dirty="0"/>
              <a:t>n1, n2, n3: integers</a:t>
            </a:r>
          </a:p>
          <a:p>
            <a:pPr lvl="1"/>
            <a:r>
              <a:rPr lang="en-US" b="1" dirty="0"/>
              <a:t>t1, t2, t3</a:t>
            </a:r>
            <a:r>
              <a:rPr lang="en-US" dirty="0"/>
              <a:t> form primitive cells. </a:t>
            </a:r>
          </a:p>
          <a:p>
            <a:pPr lvl="1"/>
            <a:r>
              <a:rPr lang="en-US" dirty="0"/>
              <a:t>Volume of primitive cell:</a:t>
            </a:r>
          </a:p>
          <a:p>
            <a:pPr lvl="2"/>
            <a:r>
              <a:rPr lang="en-US" dirty="0"/>
              <a:t>V= </a:t>
            </a:r>
            <a:r>
              <a:rPr lang="en-US" b="1" dirty="0"/>
              <a:t>t1∙(t2xt3)</a:t>
            </a:r>
          </a:p>
          <a:p>
            <a:pPr lvl="1"/>
            <a:r>
              <a:rPr lang="en-US" dirty="0"/>
              <a:t>Right handed system</a:t>
            </a:r>
          </a:p>
          <a:p>
            <a:pPr lvl="1"/>
            <a:r>
              <a:rPr lang="en-US" dirty="0"/>
              <a:t>The primitive cell contains one lattice point, smallest cell</a:t>
            </a:r>
          </a:p>
          <a:p>
            <a:r>
              <a:rPr lang="en-US" dirty="0"/>
              <a:t>Question: The choice of the primitive vectors is unique or not?</a:t>
            </a:r>
          </a:p>
          <a:p>
            <a:endParaRPr lang="en-US" dirty="0"/>
          </a:p>
          <a:p>
            <a:pPr marL="0" indent="0">
              <a:buNone/>
            </a:pPr>
            <a:endParaRPr lang="en-US" dirty="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choice of the primitive vectors is unique or not?</a:t>
            </a:r>
          </a:p>
        </p:txBody>
      </p: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556792"/>
                <a:ext cx="8229600" cy="4525963"/>
              </a:xfrm>
            </p:spPr>
            <p:txBody>
              <a:bodyPr/>
              <a:lstStyle/>
              <a:p>
                <a:r>
                  <a:rPr lang="en-US" b="1" dirty="0"/>
                  <a:t>t1</a:t>
                </a:r>
                <a:r>
                  <a:rPr lang="en-US" dirty="0"/>
                  <a:t> = (a, 0, 0);  </a:t>
                </a:r>
                <a:r>
                  <a:rPr lang="en-US" b="1" dirty="0"/>
                  <a:t>t2</a:t>
                </a:r>
                <a:r>
                  <a:rPr lang="en-US" dirty="0"/>
                  <a:t> = (0, b, 0)</a:t>
                </a:r>
              </a:p>
              <a:p>
                <a:r>
                  <a:rPr lang="en-US" b="1" dirty="0"/>
                  <a:t>t1’</a:t>
                </a:r>
                <a:r>
                  <a:rPr lang="en-US" dirty="0"/>
                  <a:t> = (2a, -b,0);  </a:t>
                </a:r>
                <a:r>
                  <a:rPr lang="en-US" b="1" dirty="0"/>
                  <a:t>t2’</a:t>
                </a:r>
                <a:r>
                  <a:rPr lang="en-US" dirty="0"/>
                  <a:t> = (-a, b, 0)</a:t>
                </a:r>
              </a:p>
              <a:p>
                <a14:m>
                  <m:oMath xmlns:m="http://schemas.openxmlformats.org/officeDocument/2006/math">
                    <m:d>
                      <m:dPr>
                        <m:ctrlPr>
                          <a:rPr lang="en-US"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a:rPr>
                              <m:t>𝒕</m:t>
                            </m:r>
                            <m:r>
                              <a:rPr lang="en-US" b="1" i="1" smtClean="0">
                                <a:latin typeface="Cambria Math"/>
                              </a:rPr>
                              <m:t>𝟏</m:t>
                            </m:r>
                            <m:r>
                              <a:rPr lang="en-US" b="1" i="1" smtClean="0">
                                <a:latin typeface="Cambria Math"/>
                              </a:rPr>
                              <m:t>′</m:t>
                            </m:r>
                          </m:num>
                          <m:den>
                            <m:r>
                              <a:rPr lang="en-US" b="1" i="1" smtClean="0">
                                <a:latin typeface="Cambria Math"/>
                              </a:rPr>
                              <m:t>𝒕</m:t>
                            </m:r>
                            <m:r>
                              <a:rPr lang="en-US" b="1" i="1" smtClean="0">
                                <a:latin typeface="Cambria Math"/>
                              </a:rPr>
                              <m:t>𝟐</m:t>
                            </m:r>
                            <m:r>
                              <a:rPr lang="en-US" b="1" i="1" smtClean="0">
                                <a:latin typeface="Cambria Math"/>
                              </a:rPr>
                              <m:t>′</m:t>
                            </m:r>
                          </m:den>
                        </m:f>
                      </m:e>
                    </m:d>
                    <m:r>
                      <a:rPr lang="en-US" b="0" i="1" smtClean="0">
                        <a:latin typeface="Cambria Math"/>
                      </a:rPr>
                      <m:t>=</m:t>
                    </m:r>
                    <m:d>
                      <m:dPr>
                        <m:ctrlPr>
                          <a:rPr lang="en-US" b="0"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a:rPr>
                                <m:t>2</m:t>
                              </m:r>
                            </m:e>
                            <m:e>
                              <m:r>
                                <a:rPr lang="en-US" b="0" i="1" smtClean="0">
                                  <a:latin typeface="Cambria Math"/>
                                </a:rPr>
                                <m:t>−1</m:t>
                              </m:r>
                            </m:e>
                          </m:mr>
                          <m:mr>
                            <m:e>
                              <m:r>
                                <a:rPr lang="en-US" b="0" i="1" smtClean="0">
                                  <a:latin typeface="Cambria Math"/>
                                </a:rPr>
                                <m:t>−1</m:t>
                              </m:r>
                            </m:e>
                            <m:e>
                              <m:r>
                                <a:rPr lang="en-US" b="0" i="1" smtClean="0">
                                  <a:latin typeface="Cambria Math"/>
                                </a:rPr>
                                <m:t>1</m:t>
                              </m:r>
                            </m:e>
                          </m:mr>
                        </m:m>
                      </m:e>
                    </m:d>
                    <m:d>
                      <m:dPr>
                        <m:ctrlPr>
                          <a:rPr lang="en-US" b="0"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a:rPr>
                              <m:t>𝒕</m:t>
                            </m:r>
                            <m:r>
                              <a:rPr lang="en-US" b="1" i="1" smtClean="0">
                                <a:latin typeface="Cambria Math"/>
                              </a:rPr>
                              <m:t>𝟏</m:t>
                            </m:r>
                          </m:num>
                          <m:den>
                            <m:r>
                              <a:rPr lang="en-US" b="1" i="1" smtClean="0">
                                <a:latin typeface="Cambria Math"/>
                              </a:rPr>
                              <m:t>𝒕</m:t>
                            </m:r>
                            <m:r>
                              <a:rPr lang="en-US" b="1" i="1" smtClean="0">
                                <a:latin typeface="Cambria Math"/>
                              </a:rPr>
                              <m:t>𝟐</m:t>
                            </m:r>
                          </m:den>
                        </m:f>
                      </m:e>
                    </m:d>
                  </m:oMath>
                </a14:m>
                <a:endParaRPr lang="en-US" dirty="0"/>
              </a:p>
              <a:p>
                <a:r>
                  <a:rPr lang="en-US" dirty="0"/>
                  <a:t>Unit determinant of the transformation matrix</a:t>
                </a:r>
              </a:p>
              <a:p>
                <a:r>
                  <a:rPr lang="en-US" dirty="0"/>
                  <a:t>Therefore the volume is independent of the primitive vectors</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556792"/>
                <a:ext cx="8229600" cy="4525963"/>
              </a:xfrm>
              <a:blipFill rotWithShape="1">
                <a:blip r:embed="rId2"/>
                <a:stretch>
                  <a:fillRect l="-1704" t="-1750" r="-1333"/>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035002" y="1412776"/>
            <a:ext cx="2760844" cy="22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79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Unit Cell</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1412776"/>
                <a:ext cx="5976664" cy="5154864"/>
              </a:xfrm>
            </p:spPr>
            <p:txBody>
              <a:bodyPr>
                <a:normAutofit fontScale="85000" lnSpcReduction="10000"/>
              </a:bodyPr>
              <a:lstStyle/>
              <a:p>
                <a:r>
                  <a:rPr lang="en-US" dirty="0"/>
                  <a:t>Possible to describe the whole lattice using non-primitive cells =&gt; unit cell. </a:t>
                </a:r>
              </a:p>
              <a:p>
                <a:r>
                  <a:rPr lang="en-US" dirty="0"/>
                  <a:t>One example: </a:t>
                </a:r>
                <a:r>
                  <a:rPr lang="en-US" b="1" dirty="0"/>
                  <a:t>t1</a:t>
                </a:r>
                <a:r>
                  <a:rPr lang="en-US" dirty="0"/>
                  <a:t> =(a, 0, 0) </a:t>
                </a:r>
                <a:r>
                  <a:rPr lang="en-US" b="1" dirty="0"/>
                  <a:t>t2</a:t>
                </a:r>
                <a:r>
                  <a:rPr lang="en-US" dirty="0"/>
                  <a:t> = (a/2, b/2, 0)   </a:t>
                </a:r>
                <a:r>
                  <a:rPr lang="en-US" b="1" dirty="0"/>
                  <a:t>t1c</a:t>
                </a:r>
                <a:r>
                  <a:rPr lang="en-US" dirty="0"/>
                  <a:t> = (a, 0, 0) t2c=(0, b, 0)</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𝑡</m:t>
                            </m:r>
                            <m:r>
                              <a:rPr lang="en-US" i="1">
                                <a:latin typeface="Cambria Math"/>
                              </a:rPr>
                              <m:t>1</m:t>
                            </m:r>
                            <m:r>
                              <a:rPr lang="en-US" b="0" i="1" smtClean="0">
                                <a:latin typeface="Cambria Math"/>
                              </a:rPr>
                              <m:t>𝑐</m:t>
                            </m:r>
                          </m:num>
                          <m:den>
                            <m:r>
                              <a:rPr lang="en-US" i="1">
                                <a:latin typeface="Cambria Math"/>
                              </a:rPr>
                              <m:t>𝑡</m:t>
                            </m:r>
                            <m:r>
                              <a:rPr lang="en-US" i="1">
                                <a:latin typeface="Cambria Math"/>
                              </a:rPr>
                              <m:t>2</m:t>
                            </m:r>
                            <m:r>
                              <a:rPr lang="en-US" b="0" i="1" smtClean="0">
                                <a:latin typeface="Cambria Math"/>
                              </a:rPr>
                              <m:t>𝑐</m:t>
                            </m:r>
                          </m:den>
                        </m:f>
                      </m:e>
                    </m:d>
                    <m:r>
                      <a:rPr lang="en-US" i="1">
                        <a:latin typeface="Cambria Math"/>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a:rPr>
                                <m:t>1</m:t>
                              </m:r>
                            </m:e>
                            <m:e>
                              <m:r>
                                <a:rPr lang="en-US" b="0" i="1" smtClean="0">
                                  <a:latin typeface="Cambria Math"/>
                                </a:rPr>
                                <m:t>0</m:t>
                              </m:r>
                            </m:e>
                          </m:mr>
                          <m:mr>
                            <m:e>
                              <m:r>
                                <a:rPr lang="en-US" i="1">
                                  <a:latin typeface="Cambria Math"/>
                                </a:rPr>
                                <m:t>−1</m:t>
                              </m:r>
                            </m:e>
                            <m:e>
                              <m:r>
                                <a:rPr lang="en-US" b="0" i="1" smtClean="0">
                                  <a:latin typeface="Cambria Math"/>
                                </a:rPr>
                                <m:t>2</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𝑡</m:t>
                            </m:r>
                            <m:r>
                              <a:rPr lang="en-US" i="1">
                                <a:latin typeface="Cambria Math"/>
                              </a:rPr>
                              <m:t>1</m:t>
                            </m:r>
                          </m:num>
                          <m:den>
                            <m:r>
                              <a:rPr lang="en-US" i="1">
                                <a:latin typeface="Cambria Math"/>
                              </a:rPr>
                              <m:t>𝑡</m:t>
                            </m:r>
                            <m:r>
                              <a:rPr lang="en-US" i="1">
                                <a:latin typeface="Cambria Math"/>
                              </a:rPr>
                              <m:t>2</m:t>
                            </m:r>
                          </m:den>
                        </m:f>
                      </m:e>
                    </m:d>
                  </m:oMath>
                </a14:m>
                <a:endParaRPr lang="en-US" dirty="0"/>
              </a:p>
              <a:p>
                <a:r>
                  <a:rPr lang="en-US" dirty="0"/>
                  <a:t>When to use primitive cell and when to use unit cell?</a:t>
                </a:r>
              </a:p>
              <a:p>
                <a:pPr lvl="1"/>
                <a:r>
                  <a:rPr lang="en-US" dirty="0"/>
                  <a:t>Full translation symmetry: use primitive cell</a:t>
                </a:r>
              </a:p>
              <a:p>
                <a:pPr lvl="2"/>
                <a:r>
                  <a:rPr lang="en-US" dirty="0"/>
                  <a:t>Wave vector quantum number, </a:t>
                </a:r>
                <a:r>
                  <a:rPr lang="en-US" dirty="0" err="1"/>
                  <a:t>Brillouin</a:t>
                </a:r>
                <a:r>
                  <a:rPr lang="en-US" dirty="0"/>
                  <a:t> zone concept…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1412776"/>
                <a:ext cx="5976664" cy="5154864"/>
              </a:xfrm>
              <a:blipFill rotWithShape="1">
                <a:blip r:embed="rId2"/>
                <a:stretch>
                  <a:fillRect l="-1633" t="-1775" r="-204"/>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874219" y="1124744"/>
            <a:ext cx="326978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6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2d-bravai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808875" cy="586891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79711" y="163051"/>
            <a:ext cx="7008675" cy="646331"/>
          </a:xfrm>
          <a:prstGeom prst="rect">
            <a:avLst/>
          </a:prstGeom>
        </p:spPr>
        <p:txBody>
          <a:bodyPr wrap="square">
            <a:spAutoFit/>
          </a:bodyPr>
          <a:lstStyle/>
          <a:p>
            <a:r>
              <a:rPr lang="en-US" dirty="0"/>
              <a:t>1 oblique (1, 2), 2 rectangular (1m 2mm) including 3 centered rectangular (rhombic) , 4 hexagonal (3, 3m, 6, 6mm) , 5 square (4, 4m) </a:t>
            </a:r>
          </a:p>
        </p:txBody>
      </p:sp>
    </p:spTree>
    <p:extLst>
      <p:ext uri="{BB962C8B-B14F-4D97-AF65-F5344CB8AC3E}">
        <p14:creationId xmlns:p14="http://schemas.microsoft.com/office/powerpoint/2010/main" val="310078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descr="Pict0184"/>
          <p:cNvPicPr>
            <a:picLocks noChangeAspect="1" noChangeArrowheads="1"/>
          </p:cNvPicPr>
          <p:nvPr/>
        </p:nvPicPr>
        <p:blipFill>
          <a:blip r:embed="rId3" cstate="print">
            <a:extLst>
              <a:ext uri="{28A0092B-C50C-407E-A947-70E740481C1C}">
                <a14:useLocalDpi xmlns:a14="http://schemas.microsoft.com/office/drawing/2010/main" val="0"/>
              </a:ext>
            </a:extLst>
          </a:blip>
          <a:srcRect b="3857"/>
          <a:stretch>
            <a:fillRect/>
          </a:stretch>
        </p:blipFill>
        <p:spPr bwMode="auto">
          <a:xfrm>
            <a:off x="2555776" y="101599"/>
            <a:ext cx="4824412"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87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2803525" y="1468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zh-CN" altLang="zh-CN" sz="2400"/>
          </a:p>
        </p:txBody>
      </p:sp>
      <p:pic>
        <p:nvPicPr>
          <p:cNvPr id="1029" name="Picture 7" descr="Pict0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194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Pict0191"/>
          <p:cNvPicPr>
            <a:picLocks noChangeAspect="1" noChangeArrowheads="1"/>
          </p:cNvPicPr>
          <p:nvPr/>
        </p:nvPicPr>
        <p:blipFill>
          <a:blip r:embed="rId5">
            <a:extLst>
              <a:ext uri="{28A0092B-C50C-407E-A947-70E740481C1C}">
                <a14:useLocalDpi xmlns:a14="http://schemas.microsoft.com/office/drawing/2010/main" val="0"/>
              </a:ext>
            </a:extLst>
          </a:blip>
          <a:srcRect l="6482" t="8746" r="6482" b="5539"/>
          <a:stretch>
            <a:fillRect/>
          </a:stretch>
        </p:blipFill>
        <p:spPr bwMode="auto">
          <a:xfrm>
            <a:off x="0" y="31242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048"/>
          <p:cNvGraphicFramePr>
            <a:graphicFrameLocks noChangeAspect="1"/>
          </p:cNvGraphicFramePr>
          <p:nvPr/>
        </p:nvGraphicFramePr>
        <p:xfrm>
          <a:off x="5003800" y="0"/>
          <a:ext cx="4140200" cy="3165475"/>
        </p:xfrm>
        <a:graphic>
          <a:graphicData uri="http://schemas.openxmlformats.org/presentationml/2006/ole">
            <mc:AlternateContent xmlns:mc="http://schemas.openxmlformats.org/markup-compatibility/2006">
              <mc:Choice xmlns:v="urn:schemas-microsoft-com:vml" Requires="v">
                <p:oleObj spid="_x0000_s8265" name="Photo Editor 照片" r:id="rId6" imgW="1457143" imgH="1114581" progId="MSPhotoEd.3">
                  <p:embed/>
                </p:oleObj>
              </mc:Choice>
              <mc:Fallback>
                <p:oleObj name="Photo Editor 照片" r:id="rId6" imgW="1457143" imgH="111458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0"/>
                        <a:ext cx="41402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188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 y="4572000"/>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zh-CN" altLang="zh-CN" sz="2400" b="1"/>
          </a:p>
        </p:txBody>
      </p:sp>
      <p:sp>
        <p:nvSpPr>
          <p:cNvPr id="2052" name="Text Box 6"/>
          <p:cNvSpPr txBox="1">
            <a:spLocks noChangeArrowheads="1"/>
          </p:cNvSpPr>
          <p:nvPr/>
        </p:nvSpPr>
        <p:spPr bwMode="auto">
          <a:xfrm>
            <a:off x="609600" y="0"/>
            <a:ext cx="230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b="1" dirty="0"/>
              <a:t>Diamond and </a:t>
            </a:r>
            <a:r>
              <a:rPr lang="en-US" altLang="zh-CN" sz="2400" b="1" dirty="0" err="1"/>
              <a:t>Zincblende</a:t>
            </a:r>
            <a:endParaRPr lang="zh-CN" altLang="en-US" sz="2400" b="1" dirty="0"/>
          </a:p>
        </p:txBody>
      </p:sp>
      <p:pic>
        <p:nvPicPr>
          <p:cNvPr id="2053" name="Picture 10" descr="Pict0186"/>
          <p:cNvPicPr>
            <a:picLocks noChangeAspect="1" noChangeArrowheads="1"/>
          </p:cNvPicPr>
          <p:nvPr/>
        </p:nvPicPr>
        <p:blipFill>
          <a:blip r:embed="rId4" cstate="print">
            <a:extLst>
              <a:ext uri="{28A0092B-C50C-407E-A947-70E740481C1C}">
                <a14:useLocalDpi xmlns:a14="http://schemas.microsoft.com/office/drawing/2010/main" val="0"/>
              </a:ext>
            </a:extLst>
          </a:blip>
          <a:srcRect l="5263"/>
          <a:stretch>
            <a:fillRect/>
          </a:stretch>
        </p:blipFill>
        <p:spPr bwMode="auto">
          <a:xfrm>
            <a:off x="838200" y="762000"/>
            <a:ext cx="27432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Pict0192"/>
          <p:cNvPicPr>
            <a:picLocks noChangeAspect="1" noChangeArrowheads="1"/>
          </p:cNvPicPr>
          <p:nvPr/>
        </p:nvPicPr>
        <p:blipFill>
          <a:blip r:embed="rId5">
            <a:extLst>
              <a:ext uri="{28A0092B-C50C-407E-A947-70E740481C1C}">
                <a14:useLocalDpi xmlns:a14="http://schemas.microsoft.com/office/drawing/2010/main" val="0"/>
              </a:ext>
            </a:extLst>
          </a:blip>
          <a:srcRect l="7207" t="5917" r="3604" b="9047"/>
          <a:stretch>
            <a:fillRect/>
          </a:stretch>
        </p:blipFill>
        <p:spPr bwMode="auto">
          <a:xfrm>
            <a:off x="838200" y="3276600"/>
            <a:ext cx="754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4"/>
          <p:cNvGraphicFramePr>
            <a:graphicFrameLocks noChangeAspect="1"/>
          </p:cNvGraphicFramePr>
          <p:nvPr/>
        </p:nvGraphicFramePr>
        <p:xfrm>
          <a:off x="4495800" y="228600"/>
          <a:ext cx="3438525" cy="2973388"/>
        </p:xfrm>
        <a:graphic>
          <a:graphicData uri="http://schemas.openxmlformats.org/presentationml/2006/ole">
            <mc:AlternateContent xmlns:mc="http://schemas.openxmlformats.org/markup-compatibility/2006">
              <mc:Choice xmlns:v="urn:schemas-microsoft-com:vml" Requires="v">
                <p:oleObj spid="_x0000_s9287" name="Photo Editor 照片" r:id="rId6" imgW="1409897" imgH="1219370" progId="MSPhotoEd.3">
                  <p:embed/>
                </p:oleObj>
              </mc:Choice>
              <mc:Fallback>
                <p:oleObj name="Photo Editor 照片" r:id="rId6" imgW="1409897" imgH="121937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8600"/>
                        <a:ext cx="3438525"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255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Good approximation vs. bad approximation</a:t>
            </a:r>
            <a:endParaRPr lang="zh-CN" altLang="en-US" dirty="0"/>
          </a:p>
        </p:txBody>
      </p:sp>
      <p:sp>
        <p:nvSpPr>
          <p:cNvPr id="3" name="Content Placeholder 2"/>
          <p:cNvSpPr>
            <a:spLocks noGrp="1"/>
          </p:cNvSpPr>
          <p:nvPr>
            <p:ph idx="1"/>
          </p:nvPr>
        </p:nvSpPr>
        <p:spPr>
          <a:xfrm>
            <a:off x="457200" y="1600200"/>
            <a:ext cx="4906888" cy="4525963"/>
          </a:xfrm>
        </p:spPr>
        <p:txBody>
          <a:bodyPr>
            <a:normAutofit/>
          </a:bodyPr>
          <a:lstStyle/>
          <a:p>
            <a:pPr lvl="2"/>
            <a:r>
              <a:rPr lang="en-US" altLang="zh-CN" dirty="0" smtClean="0"/>
              <a:t>One example of a bad simulation. </a:t>
            </a:r>
          </a:p>
          <a:p>
            <a:pPr lvl="2"/>
            <a:r>
              <a:rPr lang="en-US" altLang="zh-CN" dirty="0" smtClean="0"/>
              <a:t>What went wrong?</a:t>
            </a:r>
          </a:p>
          <a:p>
            <a:pPr lvl="2"/>
            <a:r>
              <a:rPr lang="en-US" altLang="zh-CN" dirty="0" smtClean="0"/>
              <a:t>Could it become a good approximation?</a:t>
            </a:r>
          </a:p>
          <a:p>
            <a:pPr lvl="2"/>
            <a:r>
              <a:rPr lang="en-US" altLang="zh-CN" dirty="0" smtClean="0"/>
              <a:t>Good approximation is good physics. </a:t>
            </a:r>
            <a:endParaRPr lang="en-US" altLang="zh-C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477168"/>
            <a:ext cx="3333750" cy="4772025"/>
          </a:xfrm>
          <a:prstGeom prst="rect">
            <a:avLst/>
          </a:prstGeom>
        </p:spPr>
      </p:pic>
    </p:spTree>
    <p:extLst>
      <p:ext uri="{BB962C8B-B14F-4D97-AF65-F5344CB8AC3E}">
        <p14:creationId xmlns:p14="http://schemas.microsoft.com/office/powerpoint/2010/main" val="3933496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464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Pict0187"/>
          <p:cNvPicPr>
            <a:picLocks noChangeAspect="1" noChangeArrowheads="1"/>
          </p:cNvPicPr>
          <p:nvPr/>
        </p:nvPicPr>
        <p:blipFill>
          <a:blip r:embed="rId4">
            <a:extLst>
              <a:ext uri="{28A0092B-C50C-407E-A947-70E740481C1C}">
                <a14:useLocalDpi xmlns:a14="http://schemas.microsoft.com/office/drawing/2010/main" val="0"/>
              </a:ext>
            </a:extLst>
          </a:blip>
          <a:srcRect r="56525"/>
          <a:stretch>
            <a:fillRect/>
          </a:stretch>
        </p:blipFill>
        <p:spPr bwMode="auto">
          <a:xfrm>
            <a:off x="5191125" y="533400"/>
            <a:ext cx="3952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Pict0187"/>
          <p:cNvPicPr>
            <a:picLocks noChangeAspect="1" noChangeArrowheads="1"/>
          </p:cNvPicPr>
          <p:nvPr/>
        </p:nvPicPr>
        <p:blipFill>
          <a:blip r:embed="rId4">
            <a:extLst>
              <a:ext uri="{28A0092B-C50C-407E-A947-70E740481C1C}">
                <a14:useLocalDpi xmlns:a14="http://schemas.microsoft.com/office/drawing/2010/main" val="0"/>
              </a:ext>
            </a:extLst>
          </a:blip>
          <a:srcRect l="43414" t="9576" r="1617" b="45966"/>
          <a:stretch>
            <a:fillRect/>
          </a:stretch>
        </p:blipFill>
        <p:spPr bwMode="auto">
          <a:xfrm>
            <a:off x="3962400" y="4960938"/>
            <a:ext cx="51816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5181600" y="152400"/>
            <a:ext cx="2640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b="1" dirty="0"/>
              <a:t>ABABAB stacking</a:t>
            </a:r>
          </a:p>
        </p:txBody>
      </p:sp>
      <p:pic>
        <p:nvPicPr>
          <p:cNvPr id="43015" name="Picture 7" descr="gra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0"/>
            <a:ext cx="323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graphen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8527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9"/>
          <p:cNvSpPr txBox="1">
            <a:spLocks noChangeArrowheads="1"/>
          </p:cNvSpPr>
          <p:nvPr/>
        </p:nvSpPr>
        <p:spPr bwMode="auto">
          <a:xfrm>
            <a:off x="0" y="4038600"/>
            <a:ext cx="329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a:t>Graphene </a:t>
            </a:r>
            <a:r>
              <a:rPr lang="en-US" altLang="zh-CN" sz="1600"/>
              <a:t>(Scienc 306,666,2004)</a:t>
            </a:r>
          </a:p>
        </p:txBody>
      </p:sp>
      <p:sp>
        <p:nvSpPr>
          <p:cNvPr id="9" name="TextBox 8"/>
          <p:cNvSpPr txBox="1"/>
          <p:nvPr/>
        </p:nvSpPr>
        <p:spPr>
          <a:xfrm>
            <a:off x="3568427" y="544414"/>
            <a:ext cx="1835696" cy="2308324"/>
          </a:xfrm>
          <a:prstGeom prst="rect">
            <a:avLst/>
          </a:prstGeom>
          <a:noFill/>
        </p:spPr>
        <p:txBody>
          <a:bodyPr wrap="square" rtlCol="0">
            <a:spAutoFit/>
          </a:bodyPr>
          <a:lstStyle/>
          <a:p>
            <a:r>
              <a:rPr lang="en-US" dirty="0"/>
              <a:t>Packing fraction:  the maximum ratio of the volume of hard balls that occupy the lattice points to the total volume</a:t>
            </a:r>
          </a:p>
        </p:txBody>
      </p:sp>
    </p:spTree>
    <p:extLst>
      <p:ext uri="{BB962C8B-B14F-4D97-AF65-F5344CB8AC3E}">
        <p14:creationId xmlns:p14="http://schemas.microsoft.com/office/powerpoint/2010/main" val="3901600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304800"/>
            <a:ext cx="9144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en-US" altLang="zh-CN"/>
          </a:p>
          <a:p>
            <a:pPr eaLnBrk="1" hangingPunct="1"/>
            <a:endParaRPr lang="en-US" altLang="zh-CN"/>
          </a:p>
          <a:p>
            <a:pPr eaLnBrk="1" hangingPunct="1"/>
            <a:endParaRPr lang="en-US" altLang="zh-CN" sz="2400" b="1"/>
          </a:p>
          <a:p>
            <a:pPr eaLnBrk="1" hangingPunct="1"/>
            <a:endParaRPr lang="en-US" altLang="zh-CN"/>
          </a:p>
          <a:p>
            <a:pPr eaLnBrk="1" hangingPunct="1"/>
            <a:r>
              <a:rPr lang="en-US" altLang="zh-CN"/>
              <a:t>      </a:t>
            </a:r>
          </a:p>
          <a:p>
            <a:pPr eaLnBrk="1" hangingPunct="1"/>
            <a:endParaRPr lang="en-US" altLang="zh-CN">
              <a:cs typeface="Times New Roman" pitchFamily="18" charset="0"/>
            </a:endParaRPr>
          </a:p>
          <a:p>
            <a:pPr eaLnBrk="1" hangingPunct="1"/>
            <a:endParaRPr lang="en-US" altLang="zh-CN" sz="2400"/>
          </a:p>
        </p:txBody>
      </p:sp>
      <p:pic>
        <p:nvPicPr>
          <p:cNvPr id="44035" name="Picture 9" descr="Pict0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95250"/>
            <a:ext cx="8001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54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1" descr="http://image.sciencenet.cn/album/201302/16/125415ur65usu2sumks1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74168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288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7882" y="116632"/>
            <a:ext cx="7163949" cy="1569660"/>
          </a:xfrm>
          <a:prstGeom prst="rect">
            <a:avLst/>
          </a:prstGeom>
        </p:spPr>
        <p:txBody>
          <a:bodyPr wrap="none">
            <a:spAutoFit/>
          </a:bodyPr>
          <a:lstStyle/>
          <a:p>
            <a:r>
              <a:rPr lang="en-US" sz="3200" dirty="0"/>
              <a:t>Geometrical description </a:t>
            </a:r>
            <a:r>
              <a:rPr lang="en-US" sz="3200" dirty="0" smtClean="0"/>
              <a:t>and primitive cell</a:t>
            </a:r>
          </a:p>
          <a:p>
            <a:r>
              <a:rPr lang="en-US" sz="3200" dirty="0"/>
              <a:t>	</a:t>
            </a:r>
            <a:r>
              <a:rPr lang="en-US" sz="3200" dirty="0" smtClean="0"/>
              <a:t>of </a:t>
            </a:r>
            <a:r>
              <a:rPr lang="en-US" sz="3200" dirty="0"/>
              <a:t>some crystal </a:t>
            </a:r>
            <a:r>
              <a:rPr lang="en-US" sz="3200" dirty="0" smtClean="0"/>
              <a:t>structures</a:t>
            </a:r>
          </a:p>
          <a:p>
            <a:endParaRPr lang="en-US" sz="3200" dirty="0"/>
          </a:p>
        </p:txBody>
      </p:sp>
      <p:sp>
        <p:nvSpPr>
          <p:cNvPr id="4" name="内容占位符 2"/>
          <p:cNvSpPr txBox="1">
            <a:spLocks/>
          </p:cNvSpPr>
          <p:nvPr/>
        </p:nvSpPr>
        <p:spPr>
          <a:xfrm>
            <a:off x="251520" y="1340768"/>
            <a:ext cx="576064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Fcc</a:t>
            </a:r>
            <a:r>
              <a:rPr lang="en-US" dirty="0"/>
              <a:t>: </a:t>
            </a:r>
            <a:r>
              <a:rPr lang="en-US" b="1" dirty="0"/>
              <a:t>t1</a:t>
            </a:r>
            <a:r>
              <a:rPr lang="en-US" dirty="0"/>
              <a:t> = a/2(0,1,1) </a:t>
            </a:r>
            <a:r>
              <a:rPr lang="en-US" b="1" dirty="0"/>
              <a:t>t2</a:t>
            </a:r>
            <a:r>
              <a:rPr lang="en-US" dirty="0"/>
              <a:t>= a/2(1,0,1) </a:t>
            </a:r>
            <a:r>
              <a:rPr lang="en-US" b="1" dirty="0"/>
              <a:t>t3</a:t>
            </a:r>
            <a:r>
              <a:rPr lang="en-US" dirty="0"/>
              <a:t>=a/2(1,1,0)</a:t>
            </a:r>
          </a:p>
          <a:p>
            <a:r>
              <a:rPr lang="en-US" dirty="0"/>
              <a:t>Bcc: </a:t>
            </a:r>
            <a:r>
              <a:rPr lang="en-US" b="1" dirty="0"/>
              <a:t>t1</a:t>
            </a:r>
            <a:r>
              <a:rPr lang="en-US" dirty="0"/>
              <a:t> = a/2(-1,1,1) </a:t>
            </a:r>
            <a:r>
              <a:rPr lang="en-US" b="1" dirty="0"/>
              <a:t>t2</a:t>
            </a:r>
            <a:r>
              <a:rPr lang="en-US" dirty="0"/>
              <a:t>= a/2(1,-1,1) </a:t>
            </a:r>
            <a:r>
              <a:rPr lang="en-US" b="1" dirty="0"/>
              <a:t>t3</a:t>
            </a:r>
            <a:r>
              <a:rPr lang="en-US" dirty="0"/>
              <a:t>=a/2(1,1,-1)</a:t>
            </a:r>
          </a:p>
          <a:p>
            <a:endParaRPr lang="en-US" dirty="0"/>
          </a:p>
          <a:p>
            <a:endParaRPr lang="en-US" dirty="0"/>
          </a:p>
          <a:p>
            <a:pPr marL="0" indent="0">
              <a:buFont typeface="Arial" panose="020B0604020202020204" pitchFamily="34" charse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61048"/>
            <a:ext cx="2839253" cy="24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909" y="3717032"/>
            <a:ext cx="3432255" cy="292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45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836712"/>
            <a:ext cx="6768752" cy="2246769"/>
          </a:xfrm>
          <a:prstGeom prst="rect">
            <a:avLst/>
          </a:prstGeom>
        </p:spPr>
        <p:txBody>
          <a:bodyPr wrap="square">
            <a:spAutoFit/>
          </a:bodyPr>
          <a:lstStyle/>
          <a:p>
            <a:r>
              <a:rPr lang="en-US" sz="2800" dirty="0" err="1"/>
              <a:t>NaCl</a:t>
            </a:r>
            <a:r>
              <a:rPr lang="en-US" sz="2800" dirty="0"/>
              <a:t>: </a:t>
            </a:r>
            <a:r>
              <a:rPr lang="en-US" sz="2800" b="1" dirty="0"/>
              <a:t>t1</a:t>
            </a:r>
            <a:r>
              <a:rPr lang="en-US" sz="2800" dirty="0"/>
              <a:t> = a/2(0,1,1) </a:t>
            </a:r>
            <a:r>
              <a:rPr lang="en-US" sz="2800" b="1" dirty="0"/>
              <a:t>t2</a:t>
            </a:r>
            <a:r>
              <a:rPr lang="en-US" sz="2800" dirty="0"/>
              <a:t>= a/2(1,0,1) </a:t>
            </a:r>
            <a:r>
              <a:rPr lang="en-US" sz="2800" b="1" dirty="0"/>
              <a:t>t3</a:t>
            </a:r>
            <a:r>
              <a:rPr lang="en-US" sz="2800" dirty="0"/>
              <a:t>=a/2(1,1,0), d1 = 0, d2 = a/2(1,1,1)</a:t>
            </a:r>
          </a:p>
          <a:p>
            <a:r>
              <a:rPr lang="en-US" sz="2800" dirty="0"/>
              <a:t>Diamond structure and </a:t>
            </a:r>
            <a:r>
              <a:rPr lang="en-US" sz="2800" dirty="0" err="1"/>
              <a:t>zincblende</a:t>
            </a:r>
            <a:r>
              <a:rPr lang="en-US" sz="2800" dirty="0"/>
              <a:t> structure</a:t>
            </a:r>
          </a:p>
          <a:p>
            <a:r>
              <a:rPr lang="en-US" sz="2800" dirty="0"/>
              <a:t>     </a:t>
            </a:r>
            <a:r>
              <a:rPr lang="en-US" sz="2800" b="1" dirty="0"/>
              <a:t>t1</a:t>
            </a:r>
            <a:r>
              <a:rPr lang="en-US" sz="2800" dirty="0"/>
              <a:t> = a/2(0,1,1) </a:t>
            </a:r>
            <a:r>
              <a:rPr lang="en-US" sz="2800" b="1" dirty="0"/>
              <a:t>t2</a:t>
            </a:r>
            <a:r>
              <a:rPr lang="en-US" sz="2800" dirty="0"/>
              <a:t>= a/2(1,0,1) </a:t>
            </a:r>
            <a:r>
              <a:rPr lang="en-US" sz="2800" b="1" dirty="0"/>
              <a:t>t3</a:t>
            </a:r>
            <a:r>
              <a:rPr lang="en-US" sz="2800" dirty="0"/>
              <a:t>=a/2(1,1,0), d1 = 0, d2 = a/4(1,1,1)</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3251518" cy="26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56992"/>
            <a:ext cx="3820293" cy="290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969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0" name="Text Box 2"/>
              <p:cNvSpPr txBox="1">
                <a:spLocks noChangeArrowheads="1"/>
              </p:cNvSpPr>
              <p:nvPr/>
            </p:nvSpPr>
            <p:spPr bwMode="auto">
              <a:xfrm>
                <a:off x="1050925" y="574675"/>
                <a:ext cx="7483475" cy="600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zh-CN" altLang="en-US" sz="2400" b="1" dirty="0"/>
                  <a:t>    </a:t>
                </a:r>
                <a:r>
                  <a:rPr lang="en-US" altLang="zh-CN" sz="2400" b="1" dirty="0"/>
                  <a:t>Crystal direction</a:t>
                </a:r>
                <a:r>
                  <a:rPr lang="zh-CN" altLang="en-US" sz="2400" b="1" dirty="0"/>
                  <a:t>： </a:t>
                </a:r>
                <a:r>
                  <a:rPr lang="en-US" altLang="zh-CN" sz="2400" b="1" dirty="0"/>
                  <a:t>[l</a:t>
                </a:r>
                <a:r>
                  <a:rPr lang="en-US" altLang="zh-CN" sz="2400" b="1" baseline="-25000" dirty="0"/>
                  <a:t>1</a:t>
                </a:r>
                <a:r>
                  <a:rPr lang="en-US" altLang="zh-CN" sz="2400" b="1" dirty="0"/>
                  <a:t>,l</a:t>
                </a:r>
                <a:r>
                  <a:rPr lang="en-US" altLang="zh-CN" sz="2400" b="1" baseline="-25000" dirty="0"/>
                  <a:t>2</a:t>
                </a:r>
                <a:r>
                  <a:rPr lang="en-US" altLang="zh-CN" sz="2400" b="1" dirty="0"/>
                  <a:t>,l</a:t>
                </a:r>
                <a:r>
                  <a:rPr lang="en-US" altLang="zh-CN" sz="2400" b="1" baseline="-25000" dirty="0"/>
                  <a:t>3</a:t>
                </a:r>
                <a:r>
                  <a:rPr lang="en-US" altLang="zh-CN" sz="2400" b="1" dirty="0"/>
                  <a:t>]  l</a:t>
                </a:r>
                <a:r>
                  <a:rPr lang="en-US" altLang="zh-CN" sz="2400" b="1" baseline="-25000" dirty="0"/>
                  <a:t>1 </a:t>
                </a:r>
                <a:r>
                  <a:rPr lang="en-US" altLang="zh-CN" sz="2400" b="1" dirty="0">
                    <a:sym typeface="Symbol" pitchFamily="18" charset="2"/>
                  </a:rPr>
                  <a:t>a</a:t>
                </a:r>
                <a:r>
                  <a:rPr lang="en-US" altLang="zh-CN" sz="2400" b="1" baseline="-25000" dirty="0">
                    <a:sym typeface="Symbol" pitchFamily="18" charset="2"/>
                  </a:rPr>
                  <a:t>1</a:t>
                </a:r>
                <a:r>
                  <a:rPr lang="en-US" altLang="zh-CN" sz="2400" b="1" dirty="0"/>
                  <a:t>+l</a:t>
                </a:r>
                <a:r>
                  <a:rPr lang="en-US" altLang="zh-CN" sz="2400" b="1" baseline="-25000" dirty="0"/>
                  <a:t>2 </a:t>
                </a:r>
                <a:r>
                  <a:rPr lang="en-US" altLang="zh-CN" sz="2400" b="1" dirty="0">
                    <a:sym typeface="Symbol" pitchFamily="18" charset="2"/>
                  </a:rPr>
                  <a:t>a</a:t>
                </a:r>
                <a:r>
                  <a:rPr lang="en-US" altLang="zh-CN" sz="2400" b="1" baseline="-25000" dirty="0">
                    <a:sym typeface="Symbol" pitchFamily="18" charset="2"/>
                  </a:rPr>
                  <a:t>2</a:t>
                </a:r>
                <a:r>
                  <a:rPr lang="en-US" altLang="zh-CN" sz="2400" b="1" dirty="0"/>
                  <a:t>+l</a:t>
                </a:r>
                <a:r>
                  <a:rPr lang="en-US" altLang="zh-CN" sz="2400" b="1" baseline="-25000" dirty="0"/>
                  <a:t>3</a:t>
                </a:r>
                <a:r>
                  <a:rPr lang="en-US" altLang="zh-CN" sz="2400" b="1" baseline="-25000" dirty="0">
                    <a:sym typeface="Symbol" pitchFamily="18" charset="2"/>
                  </a:rPr>
                  <a:t> </a:t>
                </a:r>
                <a:r>
                  <a:rPr lang="en-US" altLang="zh-CN" sz="2400" b="1" dirty="0">
                    <a:sym typeface="Symbol" pitchFamily="18" charset="2"/>
                  </a:rPr>
                  <a:t>a</a:t>
                </a:r>
                <a:r>
                  <a:rPr lang="en-US" altLang="zh-CN" sz="2400" b="1" baseline="-25000" dirty="0">
                    <a:sym typeface="Symbol" pitchFamily="18" charset="2"/>
                  </a:rPr>
                  <a:t>3</a:t>
                </a:r>
                <a:r>
                  <a:rPr lang="en-US" altLang="zh-CN" sz="2400" b="1" dirty="0"/>
                  <a:t>           </a:t>
                </a:r>
              </a:p>
              <a:p>
                <a:pPr eaLnBrk="1" hangingPunct="1"/>
                <a:r>
                  <a:rPr lang="en-US" altLang="zh-CN" sz="2400" b="1" dirty="0"/>
                  <a:t>                   equivalent:  &lt;l</a:t>
                </a:r>
                <a:r>
                  <a:rPr lang="en-US" altLang="zh-CN" sz="2400" b="1" baseline="-25000" dirty="0"/>
                  <a:t>1</a:t>
                </a:r>
                <a:r>
                  <a:rPr lang="en-US" altLang="zh-CN" sz="2400" b="1" dirty="0"/>
                  <a:t>l</a:t>
                </a:r>
                <a:r>
                  <a:rPr lang="en-US" altLang="zh-CN" sz="2400" b="1" baseline="-25000" dirty="0"/>
                  <a:t>2</a:t>
                </a:r>
                <a:r>
                  <a:rPr lang="en-US" altLang="zh-CN" sz="2400" b="1" dirty="0"/>
                  <a:t>l</a:t>
                </a:r>
                <a:r>
                  <a:rPr lang="en-US" altLang="zh-CN" sz="2400" b="1" baseline="-25000" dirty="0"/>
                  <a:t>3</a:t>
                </a:r>
                <a:r>
                  <a:rPr lang="en-US" altLang="zh-CN" sz="2400" b="1" dirty="0"/>
                  <a:t>&gt;</a:t>
                </a:r>
              </a:p>
              <a:p>
                <a:pPr eaLnBrk="1" hangingPunct="1"/>
                <a:r>
                  <a:rPr lang="en-US" sz="2400" b="1" dirty="0"/>
                  <a:t>		</a:t>
                </a:r>
                <a:r>
                  <a:rPr lang="en-US" sz="2400" dirty="0"/>
                  <a:t>By convention, negative index are written with a bar, as in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a:rPr>
                          <m:t>3</m:t>
                        </m:r>
                      </m:e>
                    </m:acc>
                  </m:oMath>
                </a14:m>
                <a:r>
                  <a:rPr lang="en-US" sz="2400" dirty="0"/>
                  <a:t> for −3</a:t>
                </a:r>
                <a:endParaRPr lang="en-US" altLang="zh-CN" sz="2400" b="1" dirty="0"/>
              </a:p>
              <a:p>
                <a:pPr eaLnBrk="1" hangingPunct="1"/>
                <a:r>
                  <a:rPr lang="en-US" altLang="zh-CN" sz="2400" b="1" dirty="0"/>
                  <a:t>       Crystal planes </a:t>
                </a:r>
                <a:r>
                  <a:rPr lang="en-US" altLang="zh-CN" sz="2400" b="1" dirty="0">
                    <a:sym typeface="Wingdings" pitchFamily="2" charset="2"/>
                  </a:rPr>
                  <a:t>(h</a:t>
                </a:r>
                <a:r>
                  <a:rPr lang="en-US" altLang="zh-CN" sz="2400" b="1" baseline="-25000" dirty="0"/>
                  <a:t>1</a:t>
                </a:r>
                <a:r>
                  <a:rPr lang="en-US" altLang="zh-CN" sz="2400" b="1" dirty="0"/>
                  <a:t>,h</a:t>
                </a:r>
                <a:r>
                  <a:rPr lang="en-US" altLang="zh-CN" sz="2400" b="1" baseline="-25000" dirty="0"/>
                  <a:t>2</a:t>
                </a:r>
                <a:r>
                  <a:rPr lang="en-US" altLang="zh-CN" sz="2400" b="1" dirty="0"/>
                  <a:t>,h</a:t>
                </a:r>
                <a:r>
                  <a:rPr lang="en-US" altLang="zh-CN" sz="2400" b="1" baseline="-25000" dirty="0"/>
                  <a:t>3</a:t>
                </a:r>
                <a:r>
                  <a:rPr lang="en-US" altLang="zh-CN" sz="2400" b="1" dirty="0"/>
                  <a:t>) </a:t>
                </a:r>
                <a:r>
                  <a:rPr lang="zh-CN" altLang="en-US" sz="2400" b="1" dirty="0"/>
                  <a:t>：</a:t>
                </a:r>
                <a:r>
                  <a:rPr lang="en-US" altLang="zh-CN" sz="2400" b="1" dirty="0"/>
                  <a:t>Miller index</a:t>
                </a:r>
                <a:endParaRPr lang="zh-CN" altLang="en-US" sz="2400" b="1" dirty="0"/>
              </a:p>
              <a:p>
                <a:pPr eaLnBrk="1" hangingPunct="1"/>
                <a:r>
                  <a:rPr lang="zh-CN" altLang="en-US" sz="2400" b="1" dirty="0"/>
                  <a:t>                        </a:t>
                </a:r>
                <a:r>
                  <a:rPr lang="en-US" altLang="zh-CN" sz="2400" b="1" dirty="0">
                    <a:sym typeface="Symbol" pitchFamily="18" charset="2"/>
                  </a:rPr>
                  <a:t>a</a:t>
                </a:r>
                <a:r>
                  <a:rPr lang="en-US" altLang="zh-CN" sz="2400" b="1" baseline="-25000" dirty="0">
                    <a:sym typeface="Symbol" pitchFamily="18" charset="2"/>
                  </a:rPr>
                  <a:t>1</a:t>
                </a:r>
                <a:r>
                  <a:rPr lang="en-US" altLang="zh-CN" sz="2400" b="1" dirty="0">
                    <a:sym typeface="Symbol" pitchFamily="18" charset="2"/>
                  </a:rPr>
                  <a:t>/  </a:t>
                </a:r>
                <a:r>
                  <a:rPr lang="en-US" altLang="zh-CN" sz="2400" b="1" dirty="0">
                    <a:sym typeface="Wingdings" pitchFamily="2" charset="2"/>
                  </a:rPr>
                  <a:t>h</a:t>
                </a:r>
                <a:r>
                  <a:rPr lang="en-US" altLang="zh-CN" sz="2400" b="1" baseline="-25000" dirty="0"/>
                  <a:t>1</a:t>
                </a:r>
                <a:r>
                  <a:rPr lang="zh-CN" altLang="en-US" sz="2400" b="1" dirty="0"/>
                  <a:t>，</a:t>
                </a:r>
                <a:r>
                  <a:rPr lang="zh-CN" altLang="en-US" sz="2400" b="1" baseline="-25000" dirty="0"/>
                  <a:t> </a:t>
                </a:r>
                <a:r>
                  <a:rPr lang="en-US" altLang="zh-CN" sz="2400" b="1" dirty="0">
                    <a:sym typeface="Symbol" pitchFamily="18" charset="2"/>
                  </a:rPr>
                  <a:t>a</a:t>
                </a:r>
                <a:r>
                  <a:rPr lang="en-US" altLang="zh-CN" sz="2400" b="1" baseline="-25000" dirty="0">
                    <a:sym typeface="Symbol" pitchFamily="18" charset="2"/>
                  </a:rPr>
                  <a:t>2</a:t>
                </a:r>
                <a:r>
                  <a:rPr lang="en-US" altLang="zh-CN" sz="2400" b="1" dirty="0">
                    <a:sym typeface="Symbol" pitchFamily="18" charset="2"/>
                  </a:rPr>
                  <a:t>/ </a:t>
                </a:r>
                <a:r>
                  <a:rPr lang="en-US" altLang="zh-CN" sz="2400" b="1" dirty="0">
                    <a:sym typeface="Wingdings" pitchFamily="2" charset="2"/>
                  </a:rPr>
                  <a:t>h</a:t>
                </a:r>
                <a:r>
                  <a:rPr lang="en-US" altLang="zh-CN" sz="2400" b="1" baseline="-25000" dirty="0"/>
                  <a:t>2</a:t>
                </a:r>
                <a:r>
                  <a:rPr lang="zh-CN" altLang="en-US" sz="2400" b="1" dirty="0"/>
                  <a:t>，</a:t>
                </a:r>
                <a:r>
                  <a:rPr lang="en-US" altLang="zh-CN" sz="2400" b="1" dirty="0">
                    <a:sym typeface="Symbol" pitchFamily="18" charset="2"/>
                  </a:rPr>
                  <a:t>a</a:t>
                </a:r>
                <a:r>
                  <a:rPr lang="en-US" altLang="zh-CN" sz="2400" b="1" baseline="-25000" dirty="0">
                    <a:sym typeface="Symbol" pitchFamily="18" charset="2"/>
                  </a:rPr>
                  <a:t>3</a:t>
                </a:r>
                <a:r>
                  <a:rPr lang="en-US" altLang="zh-CN" sz="2400" b="1" dirty="0">
                    <a:sym typeface="Symbol" pitchFamily="18" charset="2"/>
                  </a:rPr>
                  <a:t>/ </a:t>
                </a:r>
                <a:r>
                  <a:rPr lang="en-US" altLang="zh-CN" sz="2400" b="1" dirty="0">
                    <a:sym typeface="Wingdings" pitchFamily="2" charset="2"/>
                  </a:rPr>
                  <a:t>h</a:t>
                </a:r>
                <a:r>
                  <a:rPr lang="en-US" altLang="zh-CN" sz="2400" b="1" baseline="-25000" dirty="0"/>
                  <a:t>3</a:t>
                </a:r>
                <a:r>
                  <a:rPr lang="en-US" altLang="zh-CN" sz="2400" b="1" dirty="0"/>
                  <a:t>. </a:t>
                </a:r>
              </a:p>
              <a:p>
                <a:pPr eaLnBrk="1" hangingPunct="1"/>
                <a:r>
                  <a:rPr lang="en-US" altLang="zh-CN" sz="2400" b="1" dirty="0"/>
                  <a:t>                              equivalent {</a:t>
                </a:r>
                <a:r>
                  <a:rPr lang="en-US" altLang="zh-CN" sz="2400" b="1" dirty="0">
                    <a:sym typeface="Wingdings" pitchFamily="2" charset="2"/>
                  </a:rPr>
                  <a:t>h</a:t>
                </a:r>
                <a:r>
                  <a:rPr lang="en-US" altLang="zh-CN" sz="2400" b="1" baseline="-25000" dirty="0"/>
                  <a:t>1</a:t>
                </a:r>
                <a:r>
                  <a:rPr lang="en-US" altLang="zh-CN" sz="2400" b="1" dirty="0"/>
                  <a:t>,h</a:t>
                </a:r>
                <a:r>
                  <a:rPr lang="en-US" altLang="zh-CN" sz="2400" b="1" baseline="-25000" dirty="0"/>
                  <a:t>2</a:t>
                </a:r>
                <a:r>
                  <a:rPr lang="en-US" altLang="zh-CN" sz="2400" b="1" dirty="0"/>
                  <a:t>,h</a:t>
                </a:r>
                <a:r>
                  <a:rPr lang="en-US" altLang="zh-CN" sz="2400" b="1" baseline="-25000" dirty="0"/>
                  <a:t>3</a:t>
                </a:r>
                <a:r>
                  <a:rPr lang="en-US" altLang="zh-CN" sz="2400" b="1" dirty="0"/>
                  <a:t>}</a:t>
                </a:r>
              </a:p>
              <a:p>
                <a:pPr eaLnBrk="1" hangingPunct="1"/>
                <a:endParaRPr lang="en-US" altLang="zh-CN" sz="2400" b="1" dirty="0"/>
              </a:p>
              <a:p>
                <a:pPr eaLnBrk="1" hangingPunct="1"/>
                <a:endParaRPr lang="en-US" altLang="zh-CN" sz="2400" dirty="0"/>
              </a:p>
              <a:p>
                <a:pPr eaLnBrk="1" hangingPunct="1"/>
                <a:endParaRPr lang="en-US" altLang="zh-CN" sz="2400" dirty="0"/>
              </a:p>
              <a:p>
                <a:pPr eaLnBrk="1" hangingPunct="1"/>
                <a:endParaRPr lang="en-US" altLang="zh-CN" sz="24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r>
                  <a:rPr lang="en-US" altLang="zh-CN" sz="2400" b="1" dirty="0">
                    <a:sym typeface="Symbol" pitchFamily="18" charset="2"/>
                  </a:rPr>
                  <a:t>a</a:t>
                </a:r>
                <a:r>
                  <a:rPr lang="en-US" altLang="zh-CN" sz="2400" b="1" baseline="-25000" dirty="0">
                    <a:sym typeface="Symbol" pitchFamily="18" charset="2"/>
                  </a:rPr>
                  <a:t>1</a:t>
                </a:r>
                <a:r>
                  <a:rPr lang="en-US" altLang="zh-CN" sz="2400" b="1" dirty="0"/>
                  <a:t> </a:t>
                </a:r>
                <a:r>
                  <a:rPr lang="en-US" altLang="zh-CN" sz="2400" b="1" dirty="0">
                    <a:sym typeface="Symbol" pitchFamily="18" charset="2"/>
                  </a:rPr>
                  <a:t>a</a:t>
                </a:r>
                <a:r>
                  <a:rPr lang="en-US" altLang="zh-CN" sz="2400" b="1" baseline="-25000" dirty="0">
                    <a:sym typeface="Symbol" pitchFamily="18" charset="2"/>
                  </a:rPr>
                  <a:t>2</a:t>
                </a:r>
                <a:r>
                  <a:rPr lang="en-US" altLang="zh-CN" sz="2400" b="1" dirty="0"/>
                  <a:t> </a:t>
                </a:r>
                <a:r>
                  <a:rPr lang="en-US" altLang="zh-CN" sz="2400" b="1" dirty="0">
                    <a:sym typeface="Symbol" pitchFamily="18" charset="2"/>
                  </a:rPr>
                  <a:t>a</a:t>
                </a:r>
                <a:r>
                  <a:rPr lang="en-US" altLang="zh-CN" sz="2400" b="1" baseline="-25000" dirty="0">
                    <a:sym typeface="Symbol" pitchFamily="18" charset="2"/>
                  </a:rPr>
                  <a:t>3 </a:t>
                </a:r>
                <a:r>
                  <a:rPr lang="en-US" altLang="zh-CN" sz="2400" b="1" dirty="0">
                    <a:sym typeface="Symbol" pitchFamily="18" charset="2"/>
                  </a:rPr>
                  <a:t>are unit cell vectors!</a:t>
                </a:r>
                <a:r>
                  <a:rPr lang="zh-CN" altLang="en-US" sz="2400" dirty="0"/>
                  <a:t>                                                          </a:t>
                </a:r>
              </a:p>
            </p:txBody>
          </p:sp>
        </mc:Choice>
        <mc:Fallback xmlns="">
          <p:sp>
            <p:nvSpPr>
              <p:cNvPr id="48130" name="Text Box 2"/>
              <p:cNvSpPr txBox="1">
                <a:spLocks noRot="1" noChangeAspect="1" noMove="1" noResize="1" noEditPoints="1" noAdjustHandles="1" noChangeArrowheads="1" noChangeShapeType="1" noTextEdit="1"/>
              </p:cNvSpPr>
              <p:nvPr/>
            </p:nvSpPr>
            <p:spPr bwMode="auto">
              <a:xfrm>
                <a:off x="1050925" y="574675"/>
                <a:ext cx="7483475" cy="6001643"/>
              </a:xfrm>
              <a:prstGeom prst="rect">
                <a:avLst/>
              </a:prstGeom>
              <a:blipFill rotWithShape="1">
                <a:blip r:embed="rId3"/>
                <a:stretch>
                  <a:fillRect l="-1221" t="-1117" b="-13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8131" name="Picture 4" descr="Pict0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31517"/>
            <a:ext cx="6858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00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0586"/>
          <p:cNvPicPr>
            <a:picLocks noChangeAspect="1" noChangeArrowheads="1"/>
          </p:cNvPicPr>
          <p:nvPr/>
        </p:nvPicPr>
        <p:blipFill rotWithShape="1">
          <a:blip r:embed="rId2">
            <a:extLst>
              <a:ext uri="{28A0092B-C50C-407E-A947-70E740481C1C}">
                <a14:useLocalDpi xmlns:a14="http://schemas.microsoft.com/office/drawing/2010/main" val="0"/>
              </a:ext>
            </a:extLst>
          </a:blip>
          <a:srcRect l="56881" b="24751"/>
          <a:stretch/>
        </p:blipFill>
        <p:spPr bwMode="auto">
          <a:xfrm>
            <a:off x="2627784" y="1412776"/>
            <a:ext cx="3482788" cy="35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691680" y="510478"/>
            <a:ext cx="6612901" cy="646331"/>
          </a:xfrm>
          <a:prstGeom prst="rect">
            <a:avLst/>
          </a:prstGeom>
        </p:spPr>
        <p:txBody>
          <a:bodyPr wrap="none">
            <a:spAutoFit/>
          </a:bodyPr>
          <a:lstStyle/>
          <a:p>
            <a:r>
              <a:rPr lang="en-US" sz="3600" dirty="0"/>
              <a:t>Crystal direction for a simple cubic</a:t>
            </a:r>
          </a:p>
        </p:txBody>
      </p:sp>
    </p:spTree>
    <p:extLst>
      <p:ext uri="{BB962C8B-B14F-4D97-AF65-F5344CB8AC3E}">
        <p14:creationId xmlns:p14="http://schemas.microsoft.com/office/powerpoint/2010/main" val="126352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696" y="1785005"/>
            <a:ext cx="4572000" cy="4524315"/>
          </a:xfrm>
          <a:prstGeom prst="rect">
            <a:avLst/>
          </a:prstGeom>
        </p:spPr>
        <p:txBody>
          <a:bodyPr>
            <a:spAutoFit/>
          </a:bodyPr>
          <a:lstStyle/>
          <a:p>
            <a:r>
              <a:rPr lang="en-US" dirty="0"/>
              <a:t>Input: cell size (L</a:t>
            </a:r>
            <a:r>
              <a:rPr lang="en-US" baseline="-25000" dirty="0"/>
              <a:t>x</a:t>
            </a:r>
            <a:r>
              <a:rPr lang="en-US" dirty="0"/>
              <a:t> ´ L</a:t>
            </a:r>
            <a:r>
              <a:rPr lang="en-US" baseline="-25000" dirty="0"/>
              <a:t>y</a:t>
            </a:r>
            <a:r>
              <a:rPr lang="en-US" dirty="0"/>
              <a:t> ´ </a:t>
            </a:r>
            <a:r>
              <a:rPr lang="en-US" dirty="0" err="1"/>
              <a:t>L</a:t>
            </a:r>
            <a:r>
              <a:rPr lang="en-US" baseline="-25000" dirty="0" err="1"/>
              <a:t>z</a:t>
            </a:r>
            <a:r>
              <a:rPr lang="en-US" dirty="0"/>
              <a:t>) = (</a:t>
            </a:r>
            <a:r>
              <a:rPr lang="en-US" dirty="0" err="1"/>
              <a:t>n</a:t>
            </a:r>
            <a:r>
              <a:rPr lang="en-US" baseline="-25000" dirty="0" err="1"/>
              <a:t>x</a:t>
            </a:r>
            <a:r>
              <a:rPr lang="en-US" dirty="0"/>
              <a:t> ´ </a:t>
            </a:r>
            <a:r>
              <a:rPr lang="en-US" dirty="0" err="1"/>
              <a:t>n</a:t>
            </a:r>
            <a:r>
              <a:rPr lang="en-US" baseline="-25000" dirty="0" err="1"/>
              <a:t>y</a:t>
            </a:r>
            <a:r>
              <a:rPr lang="en-US" dirty="0"/>
              <a:t> ´ </a:t>
            </a:r>
            <a:r>
              <a:rPr lang="en-US" dirty="0" err="1"/>
              <a:t>n</a:t>
            </a:r>
            <a:r>
              <a:rPr lang="en-US" baseline="-25000" dirty="0" err="1"/>
              <a:t>z</a:t>
            </a:r>
            <a:r>
              <a:rPr lang="en-US" dirty="0"/>
              <a:t>)</a:t>
            </a:r>
            <a:r>
              <a:rPr lang="en-US" i="1" dirty="0"/>
              <a:t>a</a:t>
            </a:r>
            <a:r>
              <a:rPr lang="en-US" baseline="30000" dirty="0"/>
              <a:t>3</a:t>
            </a:r>
            <a:r>
              <a:rPr lang="en-US" dirty="0"/>
              <a:t> , </a:t>
            </a:r>
            <a:r>
              <a:rPr lang="en-US" i="1" dirty="0"/>
              <a:t>a</a:t>
            </a:r>
            <a:r>
              <a:rPr lang="en-US" dirty="0"/>
              <a:t> --- lattice constant.</a:t>
            </a:r>
          </a:p>
          <a:p>
            <a:r>
              <a:rPr lang="en-US" dirty="0"/>
              <a:t> </a:t>
            </a:r>
          </a:p>
          <a:p>
            <a:r>
              <a:rPr lang="en-US" dirty="0" err="1"/>
              <a:t>Sc</a:t>
            </a:r>
            <a:r>
              <a:rPr lang="en-US" dirty="0"/>
              <a:t>:		Na = 0  (no. of atoms)</a:t>
            </a:r>
          </a:p>
          <a:p>
            <a:r>
              <a:rPr lang="en-US" dirty="0"/>
              <a:t>		</a:t>
            </a:r>
            <a:r>
              <a:rPr lang="en-US" dirty="0" err="1"/>
              <a:t>i</a:t>
            </a:r>
            <a:r>
              <a:rPr lang="en-US" dirty="0"/>
              <a:t>=1, </a:t>
            </a:r>
            <a:r>
              <a:rPr lang="en-US" dirty="0" err="1"/>
              <a:t>n</a:t>
            </a:r>
            <a:r>
              <a:rPr lang="en-US" baseline="-25000" dirty="0" err="1"/>
              <a:t>x</a:t>
            </a:r>
            <a:endParaRPr lang="en-US" dirty="0"/>
          </a:p>
          <a:p>
            <a:r>
              <a:rPr lang="en-US" baseline="-25000" dirty="0"/>
              <a:t>		</a:t>
            </a:r>
            <a:r>
              <a:rPr lang="en-US" dirty="0"/>
              <a:t>j=1, </a:t>
            </a:r>
            <a:r>
              <a:rPr lang="en-US" dirty="0" err="1"/>
              <a:t>n</a:t>
            </a:r>
            <a:r>
              <a:rPr lang="en-US" baseline="-25000" dirty="0" err="1"/>
              <a:t>y</a:t>
            </a:r>
            <a:r>
              <a:rPr lang="en-US" dirty="0"/>
              <a:t> </a:t>
            </a:r>
          </a:p>
          <a:p>
            <a:r>
              <a:rPr lang="en-US" dirty="0"/>
              <a:t>		k=1, </a:t>
            </a:r>
            <a:r>
              <a:rPr lang="en-US" dirty="0" err="1"/>
              <a:t>n</a:t>
            </a:r>
            <a:r>
              <a:rPr lang="en-US" baseline="-25000" dirty="0" err="1"/>
              <a:t>z</a:t>
            </a:r>
            <a:endParaRPr lang="en-US" dirty="0"/>
          </a:p>
          <a:p>
            <a:r>
              <a:rPr lang="en-US" dirty="0"/>
              <a:t>		Na = Na +1</a:t>
            </a:r>
          </a:p>
          <a:p>
            <a:r>
              <a:rPr lang="en-US" dirty="0"/>
              <a:t>		x(Na) = 0.0 + (i-1)*</a:t>
            </a:r>
            <a:r>
              <a:rPr lang="en-US" i="1" dirty="0"/>
              <a:t>a</a:t>
            </a:r>
            <a:endParaRPr lang="en-US" dirty="0"/>
          </a:p>
          <a:p>
            <a:r>
              <a:rPr lang="en-US" dirty="0"/>
              <a:t>		y(Na) = 0.0 + (j-1)*</a:t>
            </a:r>
            <a:r>
              <a:rPr lang="en-US" i="1" dirty="0"/>
              <a:t>a</a:t>
            </a:r>
            <a:endParaRPr lang="en-US" dirty="0"/>
          </a:p>
          <a:p>
            <a:r>
              <a:rPr lang="en-US" dirty="0"/>
              <a:t>		z(Na) = 0.0 + (k-1)*</a:t>
            </a:r>
            <a:r>
              <a:rPr lang="en-US" i="1" dirty="0"/>
              <a:t>a</a:t>
            </a:r>
            <a:endParaRPr lang="en-US" dirty="0"/>
          </a:p>
          <a:p>
            <a:r>
              <a:rPr lang="en-US" dirty="0"/>
              <a:t>		Next k</a:t>
            </a:r>
          </a:p>
          <a:p>
            <a:r>
              <a:rPr lang="en-US" dirty="0"/>
              <a:t>		Next j</a:t>
            </a:r>
          </a:p>
          <a:p>
            <a:r>
              <a:rPr lang="en-US" dirty="0"/>
              <a:t>		Next </a:t>
            </a:r>
            <a:r>
              <a:rPr lang="en-US" dirty="0" err="1"/>
              <a:t>i</a:t>
            </a:r>
            <a:endParaRPr lang="en-US" dirty="0"/>
          </a:p>
          <a:p>
            <a:r>
              <a:rPr lang="en-US" dirty="0"/>
              <a:t>		</a:t>
            </a:r>
            <a:r>
              <a:rPr lang="en-US" dirty="0" err="1"/>
              <a:t>Nt</a:t>
            </a:r>
            <a:r>
              <a:rPr lang="en-US" dirty="0"/>
              <a:t>(</a:t>
            </a:r>
            <a:r>
              <a:rPr lang="en-US" dirty="0" err="1"/>
              <a:t>Sc</a:t>
            </a:r>
            <a:r>
              <a:rPr lang="en-US" dirty="0"/>
              <a:t>) = Na (total no. of </a:t>
            </a:r>
            <a:r>
              <a:rPr lang="en-US" dirty="0" err="1"/>
              <a:t>Sc</a:t>
            </a:r>
            <a:r>
              <a:rPr lang="en-US" dirty="0"/>
              <a:t> atoms)</a:t>
            </a:r>
          </a:p>
        </p:txBody>
      </p:sp>
      <p:sp>
        <p:nvSpPr>
          <p:cNvPr id="4" name="标题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Sample code for a simple cubic lattice</a:t>
            </a:r>
          </a:p>
        </p:txBody>
      </p:sp>
    </p:spTree>
    <p:extLst>
      <p:ext uri="{BB962C8B-B14F-4D97-AF65-F5344CB8AC3E}">
        <p14:creationId xmlns:p14="http://schemas.microsoft.com/office/powerpoint/2010/main" val="1173446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32393"/>
            <a:ext cx="8280920" cy="6555641"/>
          </a:xfrm>
          <a:prstGeom prst="rect">
            <a:avLst/>
          </a:prstGeom>
        </p:spPr>
        <p:txBody>
          <a:bodyPr wrap="square">
            <a:spAutoFit/>
          </a:bodyPr>
          <a:lstStyle/>
          <a:p>
            <a:r>
              <a:rPr lang="en-US" sz="2800" dirty="0"/>
              <a:t>Project A part I: Programming </a:t>
            </a:r>
            <a:r>
              <a:rPr lang="en-US" sz="2800" dirty="0" err="1"/>
              <a:t>Sc</a:t>
            </a:r>
            <a:r>
              <a:rPr lang="en-US" sz="2800" dirty="0"/>
              <a:t>, Bcc, </a:t>
            </a:r>
            <a:r>
              <a:rPr lang="en-US" sz="2800" dirty="0" err="1"/>
              <a:t>Fcc</a:t>
            </a:r>
            <a:r>
              <a:rPr lang="en-US" sz="2800" dirty="0"/>
              <a:t>, and Diamond crystalline structures.</a:t>
            </a:r>
          </a:p>
          <a:p>
            <a:endParaRPr lang="en-US" sz="2800" dirty="0"/>
          </a:p>
          <a:p>
            <a:r>
              <a:rPr lang="en-US" sz="2800" dirty="0"/>
              <a:t>Detailed requirements:</a:t>
            </a:r>
          </a:p>
          <a:p>
            <a:r>
              <a:rPr lang="en-US" sz="2800" dirty="0"/>
              <a:t>The simulation cell size is adjustable in both periodicity and lattice constant. The shape of the cell has to be cubic like (or tetragonal). Make sure to include correct number of atoms in your cell. Plot the structure using any graphic software, like VMD… </a:t>
            </a:r>
          </a:p>
          <a:p>
            <a:r>
              <a:rPr lang="en-US" sz="2800" dirty="0"/>
              <a:t>Score will be deducted if the program has bad variable/function naming conventions or without adequate comments. Email the code and output to </a:t>
            </a:r>
            <a:r>
              <a:rPr lang="en-US" altLang="zh-CN" sz="2800" dirty="0" err="1" smtClean="0"/>
              <a:t>Wenjing</a:t>
            </a:r>
            <a:r>
              <a:rPr lang="en-US" sz="2800" dirty="0" smtClean="0"/>
              <a:t> </a:t>
            </a:r>
            <a:r>
              <a:rPr lang="en-US" sz="2800" dirty="0"/>
              <a:t>directly. </a:t>
            </a:r>
          </a:p>
          <a:p>
            <a:r>
              <a:rPr lang="en-US" sz="2800" dirty="0"/>
              <a:t>Project is due two weeks after the lab. Score will be deducted if the submission is late.</a:t>
            </a:r>
          </a:p>
        </p:txBody>
      </p:sp>
    </p:spTree>
    <p:extLst>
      <p:ext uri="{BB962C8B-B14F-4D97-AF65-F5344CB8AC3E}">
        <p14:creationId xmlns:p14="http://schemas.microsoft.com/office/powerpoint/2010/main" val="426034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US" altLang="zh-CN" dirty="0" smtClean="0"/>
              <a:t>Random processes</a:t>
            </a:r>
            <a:endParaRPr lang="zh-CN" altLang="en-US" dirty="0"/>
          </a:p>
        </p:txBody>
      </p:sp>
    </p:spTree>
    <p:extLst>
      <p:ext uri="{BB962C8B-B14F-4D97-AF65-F5344CB8AC3E}">
        <p14:creationId xmlns:p14="http://schemas.microsoft.com/office/powerpoint/2010/main" val="120575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number generation	</a:t>
            </a:r>
          </a:p>
        </p:txBody>
      </p:sp>
      <p:sp>
        <p:nvSpPr>
          <p:cNvPr id="3" name="内容占位符 2"/>
          <p:cNvSpPr>
            <a:spLocks noGrp="1"/>
          </p:cNvSpPr>
          <p:nvPr>
            <p:ph idx="1"/>
          </p:nvPr>
        </p:nvSpPr>
        <p:spPr/>
        <p:txBody>
          <a:bodyPr>
            <a:normAutofit fontScale="62500" lnSpcReduction="20000"/>
          </a:bodyPr>
          <a:lstStyle/>
          <a:p>
            <a:r>
              <a:rPr lang="en-US" dirty="0"/>
              <a:t>Randomness </a:t>
            </a:r>
          </a:p>
          <a:p>
            <a:pPr lvl="1"/>
            <a:r>
              <a:rPr lang="en-US" dirty="0"/>
              <a:t> a property of an infinite sequence </a:t>
            </a:r>
          </a:p>
          <a:p>
            <a:pPr lvl="2"/>
            <a:r>
              <a:rPr lang="en-US" i="1" dirty="0"/>
              <a:t>x</a:t>
            </a:r>
            <a:r>
              <a:rPr lang="en-US" i="1" baseline="-25000" dirty="0"/>
              <a:t>i</a:t>
            </a:r>
            <a:r>
              <a:rPr lang="en-US" dirty="0"/>
              <a:t> with </a:t>
            </a:r>
            <a:r>
              <a:rPr lang="en-US" i="1" dirty="0" err="1"/>
              <a:t>i</a:t>
            </a:r>
            <a:r>
              <a:rPr lang="en-US" dirty="0"/>
              <a:t> = 1, 2, . . . . </a:t>
            </a:r>
          </a:p>
          <a:p>
            <a:pPr lvl="2"/>
            <a:r>
              <a:rPr lang="en-US" dirty="0"/>
              <a:t>Impossible to tell whether a single number is random or not. </a:t>
            </a:r>
          </a:p>
          <a:p>
            <a:pPr lvl="2"/>
            <a:r>
              <a:rPr lang="en-US" dirty="0"/>
              <a:t>A negative property, it is the absence of any order. </a:t>
            </a:r>
            <a:endParaRPr lang="en-US" dirty="0" smtClean="0"/>
          </a:p>
          <a:p>
            <a:pPr lvl="2"/>
            <a:r>
              <a:rPr lang="en-US" dirty="0" smtClean="0"/>
              <a:t>Can we truly test certain sequence of data is random or not?</a:t>
            </a:r>
            <a:endParaRPr lang="en-US" dirty="0"/>
          </a:p>
          <a:p>
            <a:r>
              <a:rPr lang="en-US" dirty="0"/>
              <a:t>Uniform distribution</a:t>
            </a:r>
          </a:p>
          <a:p>
            <a:pPr lvl="1"/>
            <a:r>
              <a:rPr lang="en-US" dirty="0"/>
              <a:t>Uniformly distributed in the range of (0,1) or (1, 2</a:t>
            </a:r>
            <a:r>
              <a:rPr lang="en-US" baseline="30000" dirty="0"/>
              <a:t>M</a:t>
            </a:r>
            <a:r>
              <a:rPr lang="en-US" dirty="0"/>
              <a:t>)</a:t>
            </a:r>
          </a:p>
          <a:p>
            <a:pPr lvl="1"/>
            <a:r>
              <a:rPr lang="en-US" dirty="0"/>
              <a:t>The prediction of </a:t>
            </a:r>
            <a:r>
              <a:rPr lang="en-US" dirty="0" smtClean="0"/>
              <a:t>a very </a:t>
            </a:r>
            <a:r>
              <a:rPr lang="en-US" dirty="0"/>
              <a:t>smart person is not better than average. </a:t>
            </a:r>
          </a:p>
          <a:p>
            <a:pPr lvl="2"/>
            <a:r>
              <a:rPr lang="en-US" altLang="zh-CN" dirty="0"/>
              <a:t>Rock paper scissor game. </a:t>
            </a:r>
          </a:p>
          <a:p>
            <a:pPr lvl="2"/>
            <a:r>
              <a:rPr lang="en-US" dirty="0"/>
              <a:t>John Nash’s equilibria: a mix of strategies always exists where no single player can do any better by changing their own strategy alone. </a:t>
            </a:r>
            <a:endParaRPr lang="en-US" altLang="zh-CN" dirty="0"/>
          </a:p>
          <a:p>
            <a:pPr lvl="2"/>
            <a:r>
              <a:rPr lang="en-US" dirty="0"/>
              <a:t>https://www.quantamagazine.org/the-game-theory-math-behind-rock-paper-scissors-20180402/</a:t>
            </a:r>
          </a:p>
          <a:p>
            <a:r>
              <a:rPr lang="en-US" dirty="0"/>
              <a:t>Question: Are there game without Nash’s equilibria?</a:t>
            </a:r>
          </a:p>
          <a:p>
            <a:r>
              <a:rPr lang="en-US" dirty="0"/>
              <a:t>Question: Can you generate true random numbers using a computer?</a:t>
            </a:r>
          </a:p>
          <a:p>
            <a:pPr lvl="1"/>
            <a:endParaRPr lang="en-US" dirty="0"/>
          </a:p>
        </p:txBody>
      </p:sp>
    </p:spTree>
    <p:extLst>
      <p:ext uri="{BB962C8B-B14F-4D97-AF65-F5344CB8AC3E}">
        <p14:creationId xmlns:p14="http://schemas.microsoft.com/office/powerpoint/2010/main" val="210081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Desired properties of random numbers	</a:t>
            </a:r>
          </a:p>
        </p:txBody>
      </p:sp>
      <p:sp>
        <p:nvSpPr>
          <p:cNvPr id="3" name="内容占位符 2"/>
          <p:cNvSpPr>
            <a:spLocks noGrp="1"/>
          </p:cNvSpPr>
          <p:nvPr>
            <p:ph idx="1"/>
          </p:nvPr>
        </p:nvSpPr>
        <p:spPr/>
        <p:txBody>
          <a:bodyPr>
            <a:normAutofit fontScale="92500" lnSpcReduction="10000"/>
          </a:bodyPr>
          <a:lstStyle/>
          <a:p>
            <a:pPr lvl="0"/>
            <a:r>
              <a:rPr lang="en-US" dirty="0"/>
              <a:t>Determinism. </a:t>
            </a:r>
          </a:p>
          <a:p>
            <a:pPr lvl="1"/>
            <a:r>
              <a:rPr lang="en-US" dirty="0"/>
              <a:t>odd property for a random sequence </a:t>
            </a:r>
          </a:p>
          <a:p>
            <a:pPr lvl="2"/>
            <a:r>
              <a:rPr lang="en-US" dirty="0"/>
              <a:t>if it is deterministic, one can predict with certainty the next number, if you know the algorithm. </a:t>
            </a:r>
          </a:p>
          <a:p>
            <a:pPr lvl="2"/>
            <a:r>
              <a:rPr lang="en-US" dirty="0"/>
              <a:t>Useful property for debugging! </a:t>
            </a:r>
          </a:p>
          <a:p>
            <a:pPr lvl="2"/>
            <a:r>
              <a:rPr lang="en-US" dirty="0"/>
              <a:t>Computers as they are now constructed are deterministic. </a:t>
            </a:r>
          </a:p>
          <a:p>
            <a:pPr lvl="2"/>
            <a:r>
              <a:rPr lang="en-US" dirty="0"/>
              <a:t>The only possibilities for randomness are to read an "external" device, </a:t>
            </a:r>
          </a:p>
          <a:p>
            <a:pPr lvl="3"/>
            <a:r>
              <a:rPr lang="en-US" dirty="0"/>
              <a:t>the microsecond clock or a very unreliable memory. </a:t>
            </a:r>
          </a:p>
          <a:p>
            <a:pPr lvl="2"/>
            <a:r>
              <a:rPr lang="en-US" dirty="0"/>
              <a:t>This is not done </a:t>
            </a:r>
          </a:p>
          <a:p>
            <a:pPr lvl="3"/>
            <a:r>
              <a:rPr lang="en-US" dirty="0"/>
              <a:t>too slow and too expensive. </a:t>
            </a:r>
          </a:p>
          <a:p>
            <a:pPr lvl="3"/>
            <a:r>
              <a:rPr lang="en-US" dirty="0"/>
              <a:t>Any other problems for such random numbers?</a:t>
            </a:r>
          </a:p>
          <a:p>
            <a:endParaRPr lang="en-US" dirty="0"/>
          </a:p>
        </p:txBody>
      </p:sp>
    </p:spTree>
    <p:extLst>
      <p:ext uri="{BB962C8B-B14F-4D97-AF65-F5344CB8AC3E}">
        <p14:creationId xmlns:p14="http://schemas.microsoft.com/office/powerpoint/2010/main" val="197000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Russian mathematician Ilya M. </a:t>
            </a:r>
            <a:r>
              <a:rPr lang="en-US" dirty="0" err="1"/>
              <a:t>Sobol</a:t>
            </a:r>
            <a:r>
              <a:rPr lang="en-US" dirty="0"/>
              <a:t>:</a:t>
            </a:r>
          </a:p>
          <a:p>
            <a:r>
              <a:rPr lang="en-US" dirty="0"/>
              <a:t>"A random variable that satisfactorily describes a physical quantity in one type of phenomenon may prove unsatisfactory when used to describe the same quantity in other phenomena".</a:t>
            </a:r>
          </a:p>
          <a:p>
            <a:r>
              <a:rPr lang="en-US" dirty="0"/>
              <a:t>Question: any other ways to generate random numbers, instead of reading external devices or using pseudo random number generators?</a:t>
            </a:r>
          </a:p>
          <a:p>
            <a:endParaRPr lang="en-US" dirty="0"/>
          </a:p>
        </p:txBody>
      </p:sp>
    </p:spTree>
    <p:extLst>
      <p:ext uri="{BB962C8B-B14F-4D97-AF65-F5344CB8AC3E}">
        <p14:creationId xmlns:p14="http://schemas.microsoft.com/office/powerpoint/2010/main" val="13929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Tables of Random Numbers</a:t>
            </a:r>
            <a:br>
              <a:rPr lang="en-US" b="1" dirty="0"/>
            </a:br>
            <a:endParaRPr lang="en-US" dirty="0"/>
          </a:p>
        </p:txBody>
      </p:sp>
      <p:sp>
        <p:nvSpPr>
          <p:cNvPr id="3" name="内容占位符 2"/>
          <p:cNvSpPr>
            <a:spLocks noGrp="1"/>
          </p:cNvSpPr>
          <p:nvPr>
            <p:ph idx="1"/>
          </p:nvPr>
        </p:nvSpPr>
        <p:spPr/>
        <p:txBody>
          <a:bodyPr>
            <a:normAutofit fontScale="92500" lnSpcReduction="10000"/>
          </a:bodyPr>
          <a:lstStyle/>
          <a:p>
            <a:r>
              <a:rPr lang="en-US" dirty="0"/>
              <a:t>Very simple </a:t>
            </a:r>
          </a:p>
          <a:p>
            <a:r>
              <a:rPr lang="en-US" dirty="0"/>
              <a:t>Just like shuffling cards.</a:t>
            </a:r>
          </a:p>
          <a:p>
            <a:r>
              <a:rPr lang="en-US" dirty="0"/>
              <a:t>Suppose: you write each number from 0 to 99 on a card, </a:t>
            </a:r>
          </a:p>
          <a:p>
            <a:r>
              <a:rPr lang="en-US" dirty="0"/>
              <a:t>put all the cards in a hat</a:t>
            </a:r>
          </a:p>
          <a:p>
            <a:r>
              <a:rPr lang="en-US" dirty="0"/>
              <a:t>shake it and draw all the cards from this hat one by one</a:t>
            </a:r>
          </a:p>
          <a:p>
            <a:r>
              <a:rPr lang="en-US" dirty="0"/>
              <a:t>you end up with a sequence of 100 random numbers. </a:t>
            </a:r>
          </a:p>
        </p:txBody>
      </p:sp>
    </p:spTree>
    <p:extLst>
      <p:ext uri="{BB962C8B-B14F-4D97-AF65-F5344CB8AC3E}">
        <p14:creationId xmlns:p14="http://schemas.microsoft.com/office/powerpoint/2010/main" val="1260984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use these numbers in a program, </a:t>
            </a:r>
          </a:p>
          <a:p>
            <a:r>
              <a:rPr lang="en-US" dirty="0"/>
              <a:t>you can store them in memory </a:t>
            </a:r>
          </a:p>
          <a:p>
            <a:pPr lvl="1"/>
            <a:r>
              <a:rPr lang="en-US" dirty="0"/>
              <a:t>the same order in which they were picked from the hat</a:t>
            </a:r>
          </a:p>
          <a:p>
            <a:pPr lvl="1"/>
            <a:r>
              <a:rPr lang="en-US" dirty="0"/>
              <a:t>create a global variable to keep track the next random number that can be used from that table.</a:t>
            </a:r>
          </a:p>
          <a:p>
            <a:pPr lvl="1"/>
            <a:r>
              <a:rPr lang="en-US" dirty="0"/>
              <a:t>Problems of this method?</a:t>
            </a:r>
          </a:p>
          <a:p>
            <a:endParaRPr lang="en-US" dirty="0"/>
          </a:p>
        </p:txBody>
      </p:sp>
    </p:spTree>
    <p:extLst>
      <p:ext uri="{BB962C8B-B14F-4D97-AF65-F5344CB8AC3E}">
        <p14:creationId xmlns:p14="http://schemas.microsoft.com/office/powerpoint/2010/main" val="199207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Simple code:</a:t>
            </a:r>
          </a:p>
          <a:p>
            <a:pPr marL="0" indent="0">
              <a:buNone/>
            </a:pPr>
            <a:r>
              <a:rPr lang="en-US" dirty="0"/>
              <a:t>short rand[100] = {16, 55, 30, 12, 3, 92, ... }; </a:t>
            </a:r>
            <a:br>
              <a:rPr lang="en-US" dirty="0"/>
            </a:br>
            <a:r>
              <a:rPr lang="en-US" b="1" dirty="0" err="1"/>
              <a:t>int</a:t>
            </a:r>
            <a:r>
              <a:rPr lang="en-US" dirty="0"/>
              <a:t> counter = 0; </a:t>
            </a:r>
            <a:br>
              <a:rPr lang="en-US" dirty="0"/>
            </a:br>
            <a:r>
              <a:rPr lang="en-US" b="1" dirty="0" err="1"/>
              <a:t>int</a:t>
            </a:r>
            <a:r>
              <a:rPr lang="en-US" dirty="0"/>
              <a:t> N = 32; </a:t>
            </a:r>
            <a:br>
              <a:rPr lang="en-US" dirty="0"/>
            </a:br>
            <a:r>
              <a:rPr lang="en-US" b="1" dirty="0"/>
              <a:t>for</a:t>
            </a:r>
            <a:r>
              <a:rPr lang="en-US" dirty="0"/>
              <a:t> (</a:t>
            </a:r>
            <a:r>
              <a:rPr lang="en-US" b="1" dirty="0" err="1"/>
              <a:t>int</a:t>
            </a:r>
            <a:r>
              <a:rPr lang="en-US" dirty="0"/>
              <a:t> </a:t>
            </a:r>
            <a:r>
              <a:rPr lang="en-US" dirty="0" err="1"/>
              <a:t>i</a:t>
            </a:r>
            <a:r>
              <a:rPr lang="en-US" dirty="0"/>
              <a:t> = 0; </a:t>
            </a:r>
            <a:r>
              <a:rPr lang="en-US" dirty="0" err="1"/>
              <a:t>i</a:t>
            </a:r>
            <a:r>
              <a:rPr lang="en-US" dirty="0"/>
              <a:t> &lt; N; ++</a:t>
            </a:r>
            <a:r>
              <a:rPr lang="en-US" dirty="0" err="1"/>
              <a:t>i</a:t>
            </a:r>
            <a:r>
              <a:rPr lang="en-US" dirty="0"/>
              <a:t>) { </a:t>
            </a:r>
            <a:br>
              <a:rPr lang="en-US" dirty="0"/>
            </a:br>
            <a:r>
              <a:rPr lang="en-US" dirty="0"/>
              <a:t>short </a:t>
            </a:r>
            <a:r>
              <a:rPr lang="en-US" dirty="0" err="1"/>
              <a:t>randNumber</a:t>
            </a:r>
            <a:r>
              <a:rPr lang="en-US" dirty="0"/>
              <a:t> = rand[counter++]; </a:t>
            </a:r>
            <a:br>
              <a:rPr lang="en-US" dirty="0"/>
            </a:br>
            <a:r>
              <a:rPr lang="en-US" dirty="0"/>
              <a:t>... </a:t>
            </a:r>
            <a:br>
              <a:rPr lang="en-US" dirty="0"/>
            </a:br>
            <a:r>
              <a:rPr lang="en-US" dirty="0"/>
              <a:t>} </a:t>
            </a:r>
          </a:p>
          <a:p>
            <a:endParaRPr lang="en-US" dirty="0"/>
          </a:p>
        </p:txBody>
      </p:sp>
    </p:spTree>
    <p:extLst>
      <p:ext uri="{BB962C8B-B14F-4D97-AF65-F5344CB8AC3E}">
        <p14:creationId xmlns:p14="http://schemas.microsoft.com/office/powerpoint/2010/main" val="1050757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1015</Words>
  <Application>Microsoft Office PowerPoint</Application>
  <PresentationFormat>On-screen Show (4:3)</PresentationFormat>
  <Paragraphs>154</Paragraphs>
  <Slides>28</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宋体</vt:lpstr>
      <vt:lpstr>宋体</vt:lpstr>
      <vt:lpstr>Arial</vt:lpstr>
      <vt:lpstr>Calibri</vt:lpstr>
      <vt:lpstr>Cambria Math</vt:lpstr>
      <vt:lpstr>Symbol</vt:lpstr>
      <vt:lpstr>Times New Roman</vt:lpstr>
      <vt:lpstr>Wingdings</vt:lpstr>
      <vt:lpstr>Office 主题​​</vt:lpstr>
      <vt:lpstr>Photo Editor 照片</vt:lpstr>
      <vt:lpstr>Computational Physics (Lecture 2) </vt:lpstr>
      <vt:lpstr>Good approximation vs. bad approximation</vt:lpstr>
      <vt:lpstr>Random processes</vt:lpstr>
      <vt:lpstr>Random number generation </vt:lpstr>
      <vt:lpstr>Desired properties of random numbers </vt:lpstr>
      <vt:lpstr>PowerPoint Presentation</vt:lpstr>
      <vt:lpstr>Tables of Random Numbers </vt:lpstr>
      <vt:lpstr>PowerPoint Presentation</vt:lpstr>
      <vt:lpstr>PowerPoint Presentation</vt:lpstr>
      <vt:lpstr>PowerPoint Presentation</vt:lpstr>
      <vt:lpstr>Introduction to Crystal structure Reference books: Any solid state physics text books, Kittel’s or Kun Huang’s for example.</vt:lpstr>
      <vt:lpstr>Crystal structure</vt:lpstr>
      <vt:lpstr>Bravais Lattices</vt:lpstr>
      <vt:lpstr>The choice of the primitive vectors is unique or not?</vt:lpstr>
      <vt:lpstr>Unit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103</cp:revision>
  <dcterms:created xsi:type="dcterms:W3CDTF">2014-01-05T10:31:17Z</dcterms:created>
  <dcterms:modified xsi:type="dcterms:W3CDTF">2022-09-08T05:53:54Z</dcterms:modified>
</cp:coreProperties>
</file>